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256" r:id="rId2"/>
    <p:sldId id="324" r:id="rId3"/>
    <p:sldId id="325" r:id="rId4"/>
    <p:sldId id="302"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257" r:id="rId27"/>
    <p:sldId id="258" r:id="rId28"/>
    <p:sldId id="290" r:id="rId29"/>
    <p:sldId id="291" r:id="rId30"/>
    <p:sldId id="293" r:id="rId31"/>
    <p:sldId id="292" r:id="rId32"/>
    <p:sldId id="294" r:id="rId33"/>
    <p:sldId id="295" r:id="rId34"/>
    <p:sldId id="296" r:id="rId35"/>
    <p:sldId id="361" r:id="rId36"/>
    <p:sldId id="297" r:id="rId37"/>
    <p:sldId id="299" r:id="rId38"/>
    <p:sldId id="300" r:id="rId39"/>
    <p:sldId id="301" r:id="rId40"/>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08"/>
      </p:cViewPr>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40440-DB1B-4721-A5B3-AF1EA3FA1CF6}" type="datetimeFigureOut">
              <a:rPr lang="zh-CN" altLang="en-US" smtClean="0"/>
              <a:t>2022/12/22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EC8012-6647-4B09-87E4-91BF2BC2064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240B4-860A-4B48-889F-07A47CC1A792}" type="datetimeFigureOut">
              <a:rPr lang="zh-CN" altLang="en-US" smtClean="0"/>
              <a:t>2022/12/22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E5167-C49D-4E80-80DF-AE38E27D16D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9</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fastText的核心思想就是：将整篇文档的词及n-gram向量叠加平均得到文档向量，然后使用文档向量做</a:t>
            </a:r>
          </a:p>
          <a:p>
            <a:r>
              <a:rPr lang="zh-CN" altLang="en-US"/>
              <a:t>softmax多分类。这中间涉及到两个技巧：字符级n-gram特征的引入以及分层Softmax分类。</a:t>
            </a:r>
          </a:p>
          <a:p>
            <a:r>
              <a:rPr lang="zh-CN" altLang="en-US"/>
              <a:t>n-gram文本特征提取的主要思想是按照一定大小的滑窗按顺序对文本的内容进行分割，形成一系列的字</a:t>
            </a:r>
          </a:p>
          <a:p>
            <a:r>
              <a:rPr lang="zh-CN" altLang="en-US"/>
              <a:t>节片段序列，作为文本特征的候选集。例如：</a:t>
            </a:r>
          </a:p>
          <a:p>
            <a:r>
              <a:rPr lang="zh-CN" altLang="en-US"/>
              <a:t>我来到达观数据参观 - 相应的bigram特征为：我来 来到 到达 达观 观数 数据 据参 参观</a:t>
            </a:r>
          </a:p>
          <a:p>
            <a:r>
              <a:rPr lang="zh-CN" altLang="en-US"/>
              <a:t>分层softmax的主要思想是利用书的层级结构代替扁平化的标准softmax是的在计算某个概率时只需要访</a:t>
            </a:r>
          </a:p>
          <a:p>
            <a:r>
              <a:rPr lang="zh-CN" altLang="en-US"/>
              <a:t>问从树的根节点到叶子结点的路径即可。</a:t>
            </a:r>
          </a:p>
          <a:p>
            <a:endParaRPr lang="zh-CN" altLang="en-US"/>
          </a:p>
          <a:p>
            <a:r>
              <a:rPr lang="zh-CN" altLang="en-US"/>
              <a:t>fastText模型只有三层：输入层、隐含层、输出层。输入是多个单词及其n-gram特征，这些特征用于表</a:t>
            </a:r>
          </a:p>
          <a:p>
            <a:r>
              <a:rPr lang="zh-CN" altLang="en-US"/>
              <a:t>示整个文档；隐含层是对多个词向量的叠加平均，而输出层则采用了分层softmax，对隐含层的输出做</a:t>
            </a:r>
          </a:p>
          <a:p>
            <a:r>
              <a:rPr lang="zh-CN" altLang="en-US"/>
              <a:t>一个多分类。</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这是我通过</a:t>
            </a:r>
            <a:r>
              <a:rPr lang="en-US" altLang="zh-CN" dirty="0"/>
              <a:t>neo4j</a:t>
            </a:r>
            <a:r>
              <a:rPr lang="zh-CN" altLang="en-US" dirty="0"/>
              <a:t>查询得到的疾病实体的属性</a:t>
            </a:r>
            <a:endParaRPr lang="en-US" altLang="zh-CN" dirty="0"/>
          </a:p>
          <a:p>
            <a:r>
              <a:rPr lang="zh-CN" altLang="en-US" dirty="0"/>
              <a:t>以百日咳（疾病中心，可以看到推荐药物有红霉素肠溶片（绿色，推荐食物有黄瓜伴皮丝，</a:t>
            </a:r>
            <a:r>
              <a:rPr lang="en-US" altLang="zh-CN" dirty="0" err="1"/>
              <a:t>bu</a:t>
            </a:r>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这是我通过</a:t>
            </a:r>
            <a:r>
              <a:rPr lang="en-US" altLang="zh-CN" dirty="0"/>
              <a:t>neo4j</a:t>
            </a:r>
            <a:r>
              <a:rPr lang="zh-CN" altLang="en-US" dirty="0"/>
              <a:t>查询得到的疾病实体的属性</a:t>
            </a:r>
            <a:endParaRPr lang="en-US" altLang="zh-CN" dirty="0"/>
          </a:p>
          <a:p>
            <a:r>
              <a:rPr lang="zh-CN" altLang="en-US" dirty="0"/>
              <a:t>以百日咳（疾病中心，可以看到推荐药物有红霉素肠溶片（绿色，推荐食物有黄瓜伴皮丝，</a:t>
            </a:r>
            <a:r>
              <a:rPr lang="en-US" altLang="zh-CN" dirty="0" err="1"/>
              <a:t>bu</a:t>
            </a:r>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创立了以下</a:t>
            </a:r>
            <a:r>
              <a:rPr lang="en-US" altLang="zh-CN" dirty="0"/>
              <a:t>9</a:t>
            </a:r>
            <a:r>
              <a:rPr lang="zh-CN" altLang="en-US" dirty="0"/>
              <a:t>种关系，分别将不同实体有意义的相连并存储</a:t>
            </a:r>
          </a:p>
        </p:txBody>
      </p:sp>
      <p:sp>
        <p:nvSpPr>
          <p:cNvPr id="4" name="灯片编号占位符 3"/>
          <p:cNvSpPr>
            <a:spLocks noGrp="1"/>
          </p:cNvSpPr>
          <p:nvPr>
            <p:ph type="sldNum" sz="quarter" idx="5"/>
          </p:nvPr>
        </p:nvSpPr>
        <p:spPr/>
        <p:txBody>
          <a:bodyPr/>
          <a:lstStyle/>
          <a:p>
            <a:fld id="{6EDE5167-C49D-4E80-80DF-AE38E27D16DE}" type="slidenum">
              <a:rPr lang="zh-CN" altLang="en-US" smtClean="0"/>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举例来看，症状图</a:t>
            </a:r>
          </a:p>
        </p:txBody>
      </p:sp>
      <p:sp>
        <p:nvSpPr>
          <p:cNvPr id="4" name="灯片编号占位符 3"/>
          <p:cNvSpPr>
            <a:spLocks noGrp="1"/>
          </p:cNvSpPr>
          <p:nvPr>
            <p:ph type="sldNum" sz="quarter" idx="5"/>
          </p:nvPr>
        </p:nvSpPr>
        <p:spPr/>
        <p:txBody>
          <a:bodyPr/>
          <a:lstStyle/>
          <a:p>
            <a:fld id="{6EDE5167-C49D-4E80-80DF-AE38E27D16DE}" type="slidenum">
              <a:rPr lang="zh-CN" altLang="en-US" smtClean="0"/>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并发症</a:t>
            </a:r>
          </a:p>
        </p:txBody>
      </p:sp>
      <p:sp>
        <p:nvSpPr>
          <p:cNvPr id="4" name="灯片编号占位符 3"/>
          <p:cNvSpPr>
            <a:spLocks noGrp="1"/>
          </p:cNvSpPr>
          <p:nvPr>
            <p:ph type="sldNum" sz="quarter" idx="5"/>
          </p:nvPr>
        </p:nvSpPr>
        <p:spPr/>
        <p:txBody>
          <a:bodyPr/>
          <a:lstStyle/>
          <a:p>
            <a:fld id="{6EDE5167-C49D-4E80-80DF-AE38E27D16DE}" type="slidenum">
              <a:rPr lang="zh-CN" altLang="en-US" smtClean="0"/>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举例来看，症状图</a:t>
            </a:r>
          </a:p>
        </p:txBody>
      </p:sp>
      <p:sp>
        <p:nvSpPr>
          <p:cNvPr id="4" name="灯片编号占位符 3"/>
          <p:cNvSpPr>
            <a:spLocks noGrp="1"/>
          </p:cNvSpPr>
          <p:nvPr>
            <p:ph type="sldNum" sz="quarter" idx="5"/>
          </p:nvPr>
        </p:nvSpPr>
        <p:spPr/>
        <p:txBody>
          <a:bodyPr/>
          <a:lstStyle/>
          <a:p>
            <a:fld id="{6EDE5167-C49D-4E80-80DF-AE38E27D16DE}" type="slidenum">
              <a:rPr lang="zh-CN" altLang="en-US" smtClean="0"/>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举例来看，症状图</a:t>
            </a:r>
          </a:p>
        </p:txBody>
      </p:sp>
      <p:sp>
        <p:nvSpPr>
          <p:cNvPr id="4" name="灯片编号占位符 3"/>
          <p:cNvSpPr>
            <a:spLocks noGrp="1"/>
          </p:cNvSpPr>
          <p:nvPr>
            <p:ph type="sldNum" sz="quarter" idx="5"/>
          </p:nvPr>
        </p:nvSpPr>
        <p:spPr/>
        <p:txBody>
          <a:bodyPr/>
          <a:lstStyle/>
          <a:p>
            <a:fld id="{6EDE5167-C49D-4E80-80DF-AE38E27D16DE}" type="slidenum">
              <a:rPr lang="zh-CN" altLang="en-US" smtClean="0"/>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并发症</a:t>
            </a:r>
          </a:p>
        </p:txBody>
      </p:sp>
      <p:sp>
        <p:nvSpPr>
          <p:cNvPr id="4" name="灯片编号占位符 3"/>
          <p:cNvSpPr>
            <a:spLocks noGrp="1"/>
          </p:cNvSpPr>
          <p:nvPr>
            <p:ph type="sldNum" sz="quarter" idx="5"/>
          </p:nvPr>
        </p:nvSpPr>
        <p:spPr/>
        <p:txBody>
          <a:bodyPr/>
          <a:lstStyle/>
          <a:p>
            <a:fld id="{6EDE5167-C49D-4E80-80DF-AE38E27D16DE}"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4" name="图片 23" descr="图片包含 游戏机, 电路, 钟表&#10;&#10;描述已自动生成"/>
          <p:cNvPicPr>
            <a:picLocks noChangeAspect="1"/>
          </p:cNvPicPr>
          <p:nvPr userDrawn="1"/>
        </p:nvPicPr>
        <p:blipFill>
          <a:blip r:embed="rId2" cstate="print">
            <a:alphaModFix amt="56000"/>
            <a:biLevel thresh="25000"/>
            <a:extLst>
              <a:ext uri="{28A0092B-C50C-407E-A947-70E740481C1C}">
                <a14:useLocalDpi xmlns:a14="http://schemas.microsoft.com/office/drawing/2010/main" val="0"/>
              </a:ext>
            </a:extLst>
          </a:blip>
          <a:stretch>
            <a:fillRect/>
          </a:stretch>
        </p:blipFill>
        <p:spPr>
          <a:xfrm>
            <a:off x="497712" y="5694744"/>
            <a:ext cx="11354764" cy="1170048"/>
          </a:xfrm>
          <a:prstGeom prst="rect">
            <a:avLst/>
          </a:prstGeom>
        </p:spPr>
      </p:pic>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pic>
        <p:nvPicPr>
          <p:cNvPr id="27" name="图片 26"/>
          <p:cNvPicPr>
            <a:picLocks noChangeAspect="1"/>
          </p:cNvPicPr>
          <p:nvPr userDrawn="1"/>
        </p:nvPicPr>
        <p:blipFill>
          <a:blip r:embed="rId3">
            <a:alphaModFix amt="35000"/>
          </a:blip>
          <a:stretch>
            <a:fillRect/>
          </a:stretch>
        </p:blipFill>
        <p:spPr>
          <a:xfrm>
            <a:off x="0" y="4929051"/>
            <a:ext cx="12192000" cy="1928949"/>
          </a:xfrm>
          <a:prstGeom prst="rect">
            <a:avLst/>
          </a:prstGeom>
          <a:effectLst/>
        </p:spPr>
      </p:pic>
      <p:sp>
        <p:nvSpPr>
          <p:cNvPr id="2" name="矩形 1"/>
          <p:cNvSpPr/>
          <p:nvPr userDrawn="1"/>
        </p:nvSpPr>
        <p:spPr>
          <a:xfrm>
            <a:off x="0" y="3230880"/>
            <a:ext cx="12192000" cy="362712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内容占位符 3"/>
          <p:cNvSpPr>
            <a:spLocks noGrp="1"/>
          </p:cNvSpPr>
          <p:nvPr>
            <p:ph sz="quarter" idx="13" hasCustomPrompt="1"/>
          </p:nvPr>
        </p:nvSpPr>
        <p:spPr>
          <a:xfrm>
            <a:off x="802885" y="494269"/>
            <a:ext cx="5195454" cy="503237"/>
          </a:xfrm>
        </p:spPr>
        <p:txBody>
          <a:bodyPr>
            <a:normAutofit/>
          </a:bodyPr>
          <a:lstStyle>
            <a:lvl1pPr marL="0" indent="0">
              <a:buNone/>
              <a:defRPr sz="2800" b="1">
                <a:solidFill>
                  <a:srgbClr val="C00000"/>
                </a:solidFill>
                <a:latin typeface="+mn-ea"/>
                <a:ea typeface="+mn-ea"/>
              </a:defRPr>
            </a:lvl1pPr>
          </a:lstStyle>
          <a:p>
            <a:pPr lvl="0"/>
            <a:r>
              <a:rPr lang="zh-CN" altLang="en-US" dirty="0"/>
              <a:t>编辑母版文本样式</a:t>
            </a:r>
          </a:p>
        </p:txBody>
      </p:sp>
      <p:cxnSp>
        <p:nvCxnSpPr>
          <p:cNvPr id="12" name="直接连接符 11"/>
          <p:cNvCxnSpPr/>
          <p:nvPr userDrawn="1"/>
        </p:nvCxnSpPr>
        <p:spPr>
          <a:xfrm>
            <a:off x="669924" y="1028700"/>
            <a:ext cx="11310794" cy="0"/>
          </a:xfrm>
          <a:prstGeom prst="line">
            <a:avLst/>
          </a:prstGeom>
          <a:ln w="3175">
            <a:solidFill>
              <a:srgbClr val="005BAC"/>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4" cstate="hqprint"/>
          <a:stretch>
            <a:fillRect/>
          </a:stretch>
        </p:blipFill>
        <p:spPr>
          <a:xfrm>
            <a:off x="9298307" y="419491"/>
            <a:ext cx="2682411" cy="546821"/>
          </a:xfrm>
          <a:prstGeom prst="rect">
            <a:avLst/>
          </a:prstGeom>
        </p:spPr>
      </p:pic>
      <p:pic>
        <p:nvPicPr>
          <p:cNvPr id="3" name="图片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6719" y="435845"/>
            <a:ext cx="620083" cy="62008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6489D9C7-5DC6-4263-87FF-7C99F6FB63C3}" type="datetime1">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2022/12/22</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charset="-122"/>
                <a:cs typeface="+mn-cs"/>
              </a:rPr>
              <a:t>www.islide.cc</a:t>
            </a: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4055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6489D9C7-5DC6-4263-87FF-7C99F6FB63C3}" type="datetime1">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2022/12/22</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5" name="页脚占位符 4"/>
          <p:cNvSpPr>
            <a:spLocks noGrp="1"/>
          </p:cNvSpPr>
          <p:nvPr>
            <p:ph type="ftr" sz="quarter" idx="3"/>
          </p:nvPr>
        </p:nvSpPr>
        <p:spPr>
          <a:xfrm>
            <a:off x="669924" y="64055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charset="-122"/>
                <a:cs typeface="+mn-cs"/>
              </a:rPr>
              <a:t>www.islide.cc</a:t>
            </a: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灯片编号占位符 5"/>
          <p:cNvSpPr>
            <a:spLocks noGrp="1"/>
          </p:cNvSpPr>
          <p:nvPr>
            <p:ph type="sldNum" sz="quarter" idx="4"/>
          </p:nvPr>
        </p:nvSpPr>
        <p:spPr>
          <a:xfrm>
            <a:off x="8610599" y="64055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pic>
        <p:nvPicPr>
          <p:cNvPr id="7" name="图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3js.org/"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jib.xywy.com/html/chuanranke.html"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3674110" y="2036445"/>
            <a:ext cx="6429375" cy="1496060"/>
          </a:xfrm>
        </p:spPr>
        <p:txBody>
          <a:bodyPr>
            <a:noAutofit/>
          </a:bodyPr>
          <a:lstStyle/>
          <a:p>
            <a:pPr>
              <a:lnSpc>
                <a:spcPct val="130000"/>
              </a:lnSpc>
            </a:pPr>
            <a:r>
              <a:rPr lang="zh-CN" altLang="en-US" sz="4800"/>
              <a:t>传染病知识图谱</a:t>
            </a:r>
          </a:p>
          <a:p>
            <a:pPr algn="r">
              <a:lnSpc>
                <a:spcPct val="130000"/>
              </a:lnSpc>
            </a:pPr>
            <a:r>
              <a:rPr lang="en-US" altLang="zh-CN" sz="2400"/>
              <a:t>——</a:t>
            </a:r>
            <a:r>
              <a:rPr lang="zh-CN" altLang="en-US" sz="2400"/>
              <a:t>知识图谱大作业展示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3390900" y="4739005"/>
            <a:ext cx="5410200" cy="460375"/>
          </a:xfrm>
          <a:prstGeom prst="rect">
            <a:avLst/>
          </a:prstGeom>
          <a:noFill/>
        </p:spPr>
        <p:txBody>
          <a:bodyPr wrap="square" rtlCol="0">
            <a:spAutoFit/>
          </a:bodyPr>
          <a:lstStyle/>
          <a:p>
            <a:r>
              <a:rPr lang="zh-CN" altLang="en-US" sz="2400">
                <a:latin typeface="黑体" panose="02010609060101010101" charset="-122"/>
                <a:ea typeface="黑体" panose="02010609060101010101" charset="-122"/>
                <a:cs typeface="黑体" panose="02010609060101010101" charset="-122"/>
              </a:rPr>
              <a:t>小组成员：和隆</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陈屹峰</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修曾琪</a:t>
            </a:r>
          </a:p>
        </p:txBody>
      </p:sp>
      <p:sp>
        <p:nvSpPr>
          <p:cNvPr id="5" name="内容占位符 1"/>
          <p:cNvSpPr>
            <a:spLocks noGrp="1"/>
          </p:cNvSpPr>
          <p:nvPr/>
        </p:nvSpPr>
        <p:spPr>
          <a:xfrm>
            <a:off x="802885" y="494269"/>
            <a:ext cx="5195454" cy="503237"/>
          </a:xfrm>
          <a:prstGeom prst="rect">
            <a:avLst/>
          </a:prstGeom>
        </p:spPr>
        <p:txBody>
          <a:bodyPr vert="horz" lIns="91440" tIns="45720" rIns="91440" bIns="45720" rtlCol="0">
            <a:normAutofit fontScale="900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知识图谱大作业展示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图谱构建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10</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90343" y="4462261"/>
            <a:ext cx="4740275" cy="781945"/>
          </a:xfrm>
          <a:prstGeom prst="rect">
            <a:avLst/>
          </a:prstGeom>
          <a:noFill/>
        </p:spPr>
        <p:txBody>
          <a:bodyPr wrap="square" rtlCol="0">
            <a:spAutoFit/>
          </a:bodyPr>
          <a:lstStyle/>
          <a:p>
            <a:pPr marL="342900" indent="-342900">
              <a:lnSpc>
                <a:spcPct val="12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实体类型：</a:t>
            </a:r>
          </a:p>
        </p:txBody>
      </p:sp>
      <p:graphicFrame>
        <p:nvGraphicFramePr>
          <p:cNvPr id="4" name="表格 7"/>
          <p:cNvGraphicFramePr>
            <a:graphicFrameLocks noGrp="1"/>
          </p:cNvGraphicFramePr>
          <p:nvPr/>
        </p:nvGraphicFramePr>
        <p:xfrm>
          <a:off x="433704" y="2133600"/>
          <a:ext cx="6346824" cy="4587240"/>
        </p:xfrm>
        <a:graphic>
          <a:graphicData uri="http://schemas.openxmlformats.org/drawingml/2006/table">
            <a:tbl>
              <a:tblPr firstRow="1" bandRow="1">
                <a:tableStyleId>{7DF18680-E054-41AD-8BC1-D1AEF772440D}</a:tableStyleId>
              </a:tblPr>
              <a:tblGrid>
                <a:gridCol w="2115608">
                  <a:extLst>
                    <a:ext uri="{9D8B030D-6E8A-4147-A177-3AD203B41FA5}">
                      <a16:colId xmlns:a16="http://schemas.microsoft.com/office/drawing/2014/main" val="20000"/>
                    </a:ext>
                  </a:extLst>
                </a:gridCol>
                <a:gridCol w="2115608">
                  <a:extLst>
                    <a:ext uri="{9D8B030D-6E8A-4147-A177-3AD203B41FA5}">
                      <a16:colId xmlns:a16="http://schemas.microsoft.com/office/drawing/2014/main" val="20001"/>
                    </a:ext>
                  </a:extLst>
                </a:gridCol>
                <a:gridCol w="2115608">
                  <a:extLst>
                    <a:ext uri="{9D8B030D-6E8A-4147-A177-3AD203B41FA5}">
                      <a16:colId xmlns:a16="http://schemas.microsoft.com/office/drawing/2014/main" val="20002"/>
                    </a:ext>
                  </a:extLst>
                </a:gridCol>
              </a:tblGrid>
              <a:tr h="370840">
                <a:tc>
                  <a:txBody>
                    <a:bodyPr/>
                    <a:lstStyle/>
                    <a:p>
                      <a:pPr algn="ctr"/>
                      <a:r>
                        <a:rPr lang="zh-CN" altLang="en-US" dirty="0"/>
                        <a:t>实体类型</a:t>
                      </a:r>
                    </a:p>
                  </a:txBody>
                  <a:tcPr/>
                </a:tc>
                <a:tc>
                  <a:txBody>
                    <a:bodyPr/>
                    <a:lstStyle/>
                    <a:p>
                      <a:pPr algn="ctr"/>
                      <a:r>
                        <a:rPr lang="zh-CN" altLang="en-US" dirty="0"/>
                        <a:t>实体数量</a:t>
                      </a:r>
                    </a:p>
                  </a:txBody>
                  <a:tcPr/>
                </a:tc>
                <a:tc>
                  <a:txBody>
                    <a:bodyPr/>
                    <a:lstStyle/>
                    <a:p>
                      <a:pPr algn="ctr"/>
                      <a:r>
                        <a:rPr lang="zh-CN" altLang="en-US" dirty="0"/>
                        <a:t>示例</a:t>
                      </a:r>
                    </a:p>
                  </a:txBody>
                  <a:tcPr/>
                </a:tc>
                <a:extLst>
                  <a:ext uri="{0D108BD9-81ED-4DB2-BD59-A6C34878D82A}">
                    <a16:rowId xmlns:a16="http://schemas.microsoft.com/office/drawing/2014/main" val="10000"/>
                  </a:ext>
                </a:extLst>
              </a:tr>
              <a:tr h="370840">
                <a:tc>
                  <a:txBody>
                    <a:bodyPr/>
                    <a:lstStyle/>
                    <a:p>
                      <a:r>
                        <a:rPr lang="en-US" altLang="zh-CN" dirty="0"/>
                        <a:t>Disease(</a:t>
                      </a:r>
                      <a:r>
                        <a:rPr lang="zh-CN" altLang="en-US" dirty="0"/>
                        <a:t>传染病名称</a:t>
                      </a:r>
                      <a:r>
                        <a:rPr lang="en-US" altLang="zh-CN" dirty="0"/>
                        <a:t>)</a:t>
                      </a:r>
                      <a:endParaRPr lang="zh-CN" altLang="en-US" dirty="0"/>
                    </a:p>
                  </a:txBody>
                  <a:tcPr/>
                </a:tc>
                <a:tc>
                  <a:txBody>
                    <a:bodyPr/>
                    <a:lstStyle/>
                    <a:p>
                      <a:r>
                        <a:rPr lang="en-US" altLang="zh-CN" dirty="0"/>
                        <a:t>259</a:t>
                      </a:r>
                      <a:endParaRPr lang="zh-CN" altLang="en-US" dirty="0"/>
                    </a:p>
                  </a:txBody>
                  <a:tcPr/>
                </a:tc>
                <a:tc>
                  <a:txBody>
                    <a:bodyPr/>
                    <a:lstStyle/>
                    <a:p>
                      <a:r>
                        <a:rPr lang="zh-CN" altLang="en-US" dirty="0"/>
                        <a:t>伤寒；急性丙肝</a:t>
                      </a:r>
                    </a:p>
                  </a:txBody>
                  <a:tcPr/>
                </a:tc>
                <a:extLst>
                  <a:ext uri="{0D108BD9-81ED-4DB2-BD59-A6C34878D82A}">
                    <a16:rowId xmlns:a16="http://schemas.microsoft.com/office/drawing/2014/main" val="10001"/>
                  </a:ext>
                </a:extLst>
              </a:tr>
              <a:tr h="126538">
                <a:tc>
                  <a:txBody>
                    <a:bodyPr/>
                    <a:lstStyle/>
                    <a:p>
                      <a:r>
                        <a:rPr lang="en-US" altLang="zh-CN" dirty="0"/>
                        <a:t>Drug(</a:t>
                      </a:r>
                      <a:r>
                        <a:rPr lang="zh-CN" altLang="en-US" dirty="0"/>
                        <a:t>治疗药物</a:t>
                      </a:r>
                      <a:r>
                        <a:rPr lang="en-US" altLang="zh-CN" dirty="0"/>
                        <a:t>)</a:t>
                      </a:r>
                      <a:endParaRPr lang="zh-CN" altLang="en-US" dirty="0"/>
                    </a:p>
                  </a:txBody>
                  <a:tcPr/>
                </a:tc>
                <a:tc>
                  <a:txBody>
                    <a:bodyPr/>
                    <a:lstStyle/>
                    <a:p>
                      <a:r>
                        <a:rPr lang="en-US" altLang="zh-CN" dirty="0"/>
                        <a:t>472</a:t>
                      </a:r>
                      <a:endParaRPr lang="zh-CN" altLang="en-US" dirty="0"/>
                    </a:p>
                  </a:txBody>
                  <a:tcPr/>
                </a:tc>
                <a:tc>
                  <a:txBody>
                    <a:bodyPr/>
                    <a:lstStyle/>
                    <a:p>
                      <a:r>
                        <a:rPr lang="zh-CN" altLang="en-US" dirty="0"/>
                        <a:t>补中益气颗粒</a:t>
                      </a:r>
                      <a:br>
                        <a:rPr lang="zh-CN" altLang="en-US" dirty="0"/>
                      </a:br>
                      <a:r>
                        <a:rPr lang="zh-CN" altLang="en-US" dirty="0"/>
                        <a:t>氟尿嘧啶氯化钠注射液</a:t>
                      </a:r>
                    </a:p>
                  </a:txBody>
                  <a:tcPr/>
                </a:tc>
                <a:extLst>
                  <a:ext uri="{0D108BD9-81ED-4DB2-BD59-A6C34878D82A}">
                    <a16:rowId xmlns:a16="http://schemas.microsoft.com/office/drawing/2014/main" val="10002"/>
                  </a:ext>
                </a:extLst>
              </a:tr>
              <a:tr h="330893">
                <a:tc>
                  <a:txBody>
                    <a:bodyPr/>
                    <a:lstStyle/>
                    <a:p>
                      <a:r>
                        <a:rPr lang="en-US" altLang="zh-CN" dirty="0"/>
                        <a:t>Food(</a:t>
                      </a:r>
                      <a:r>
                        <a:rPr lang="zh-CN" altLang="en-US" dirty="0"/>
                        <a:t>食物</a:t>
                      </a:r>
                      <a:r>
                        <a:rPr lang="en-US" altLang="zh-CN" dirty="0"/>
                        <a:t>)</a:t>
                      </a:r>
                      <a:endParaRPr lang="zh-CN" altLang="en-US" dirty="0"/>
                    </a:p>
                  </a:txBody>
                  <a:tcPr/>
                </a:tc>
                <a:tc>
                  <a:txBody>
                    <a:bodyPr/>
                    <a:lstStyle/>
                    <a:p>
                      <a:r>
                        <a:rPr lang="en-US" altLang="zh-CN" dirty="0"/>
                        <a:t>834</a:t>
                      </a:r>
                      <a:endParaRPr lang="zh-CN" altLang="en-US" dirty="0"/>
                    </a:p>
                  </a:txBody>
                  <a:tcPr/>
                </a:tc>
                <a:tc>
                  <a:txBody>
                    <a:bodyPr/>
                    <a:lstStyle/>
                    <a:p>
                      <a:r>
                        <a:rPr lang="zh-CN" altLang="en-US" dirty="0"/>
                        <a:t>燕麦片</a:t>
                      </a:r>
                      <a:br>
                        <a:rPr lang="zh-CN" altLang="en-US" dirty="0"/>
                      </a:br>
                      <a:r>
                        <a:rPr lang="zh-CN" altLang="en-US" dirty="0"/>
                        <a:t>山药薏米粥</a:t>
                      </a:r>
                    </a:p>
                  </a:txBody>
                  <a:tcPr/>
                </a:tc>
                <a:extLst>
                  <a:ext uri="{0D108BD9-81ED-4DB2-BD59-A6C34878D82A}">
                    <a16:rowId xmlns:a16="http://schemas.microsoft.com/office/drawing/2014/main" val="10003"/>
                  </a:ext>
                </a:extLst>
              </a:tr>
              <a:tr h="370840">
                <a:tc>
                  <a:txBody>
                    <a:bodyPr/>
                    <a:lstStyle/>
                    <a:p>
                      <a:r>
                        <a:rPr lang="en-US" altLang="zh-CN" dirty="0"/>
                        <a:t>Produce(</a:t>
                      </a:r>
                      <a:r>
                        <a:rPr lang="zh-CN" altLang="en-US" dirty="0"/>
                        <a:t>市场可购药</a:t>
                      </a:r>
                      <a:r>
                        <a:rPr lang="en-US" altLang="zh-CN" dirty="0"/>
                        <a:t>)</a:t>
                      </a:r>
                      <a:endParaRPr lang="zh-CN" altLang="en-US" dirty="0"/>
                    </a:p>
                  </a:txBody>
                  <a:tcPr/>
                </a:tc>
                <a:tc>
                  <a:txBody>
                    <a:bodyPr/>
                    <a:lstStyle/>
                    <a:p>
                      <a:r>
                        <a:rPr lang="en-US" altLang="zh-CN" dirty="0"/>
                        <a:t>1806</a:t>
                      </a:r>
                      <a:endParaRPr lang="zh-CN" altLang="en-US" dirty="0"/>
                    </a:p>
                  </a:txBody>
                  <a:tcPr/>
                </a:tc>
                <a:tc>
                  <a:txBody>
                    <a:bodyPr/>
                    <a:lstStyle/>
                    <a:p>
                      <a:r>
                        <a:rPr lang="zh-CN" altLang="en-US" dirty="0"/>
                        <a:t>北京同仁堂防风通圣丸</a:t>
                      </a:r>
                    </a:p>
                  </a:txBody>
                  <a:tcPr/>
                </a:tc>
                <a:extLst>
                  <a:ext uri="{0D108BD9-81ED-4DB2-BD59-A6C34878D82A}">
                    <a16:rowId xmlns:a16="http://schemas.microsoft.com/office/drawing/2014/main" val="10004"/>
                  </a:ext>
                </a:extLst>
              </a:tr>
              <a:tr h="370840">
                <a:tc>
                  <a:txBody>
                    <a:bodyPr/>
                    <a:lstStyle/>
                    <a:p>
                      <a:r>
                        <a:rPr lang="en-US" altLang="zh-CN" dirty="0"/>
                        <a:t>Check(</a:t>
                      </a:r>
                      <a:r>
                        <a:rPr lang="zh-CN" altLang="en-US" dirty="0"/>
                        <a:t>检查方式</a:t>
                      </a:r>
                      <a:r>
                        <a:rPr lang="en-US" altLang="zh-CN" dirty="0"/>
                        <a:t>)</a:t>
                      </a:r>
                      <a:endParaRPr lang="zh-CN" altLang="en-US" dirty="0"/>
                    </a:p>
                  </a:txBody>
                  <a:tcPr/>
                </a:tc>
                <a:tc>
                  <a:txBody>
                    <a:bodyPr/>
                    <a:lstStyle/>
                    <a:p>
                      <a:r>
                        <a:rPr lang="en-US" altLang="zh-CN" dirty="0"/>
                        <a:t>379</a:t>
                      </a:r>
                      <a:endParaRPr lang="zh-CN" altLang="en-US" dirty="0"/>
                    </a:p>
                  </a:txBody>
                  <a:tcPr/>
                </a:tc>
                <a:tc>
                  <a:txBody>
                    <a:bodyPr/>
                    <a:lstStyle/>
                    <a:p>
                      <a:r>
                        <a:rPr lang="zh-CN" altLang="en-US" dirty="0"/>
                        <a:t>体温测量，血常规</a:t>
                      </a:r>
                    </a:p>
                  </a:txBody>
                  <a:tcPr/>
                </a:tc>
                <a:extLst>
                  <a:ext uri="{0D108BD9-81ED-4DB2-BD59-A6C34878D82A}">
                    <a16:rowId xmlns:a16="http://schemas.microsoft.com/office/drawing/2014/main" val="10005"/>
                  </a:ext>
                </a:extLst>
              </a:tr>
              <a:tr h="370840">
                <a:tc>
                  <a:txBody>
                    <a:bodyPr/>
                    <a:lstStyle/>
                    <a:p>
                      <a:r>
                        <a:rPr lang="en-US" altLang="zh-CN" dirty="0"/>
                        <a:t>Symptom(</a:t>
                      </a:r>
                      <a:r>
                        <a:rPr lang="zh-CN" altLang="en-US" dirty="0"/>
                        <a:t>得病症状</a:t>
                      </a:r>
                      <a:r>
                        <a:rPr lang="en-US" altLang="zh-CN" dirty="0"/>
                        <a:t>)</a:t>
                      </a:r>
                      <a:endParaRPr lang="zh-CN" altLang="en-US" dirty="0"/>
                    </a:p>
                  </a:txBody>
                  <a:tcPr/>
                </a:tc>
                <a:tc>
                  <a:txBody>
                    <a:bodyPr/>
                    <a:lstStyle/>
                    <a:p>
                      <a:r>
                        <a:rPr lang="en-US" altLang="zh-CN" dirty="0"/>
                        <a:t>525</a:t>
                      </a:r>
                      <a:endParaRPr lang="zh-CN" altLang="en-US" dirty="0"/>
                    </a:p>
                  </a:txBody>
                  <a:tcPr/>
                </a:tc>
                <a:tc>
                  <a:txBody>
                    <a:bodyPr/>
                    <a:lstStyle/>
                    <a:p>
                      <a:r>
                        <a:rPr lang="zh-CN" altLang="en-US" dirty="0"/>
                        <a:t>头痛，腹痛</a:t>
                      </a:r>
                    </a:p>
                  </a:txBody>
                  <a:tcPr/>
                </a:tc>
                <a:extLst>
                  <a:ext uri="{0D108BD9-81ED-4DB2-BD59-A6C34878D82A}">
                    <a16:rowId xmlns:a16="http://schemas.microsoft.com/office/drawing/2014/main" val="10006"/>
                  </a:ext>
                </a:extLst>
              </a:tr>
              <a:tr h="370840">
                <a:tc>
                  <a:txBody>
                    <a:bodyPr/>
                    <a:lstStyle/>
                    <a:p>
                      <a:r>
                        <a:rPr lang="en-US" altLang="zh-CN" dirty="0"/>
                        <a:t>Total</a:t>
                      </a:r>
                      <a:endParaRPr lang="zh-CN" altLang="en-US" dirty="0"/>
                    </a:p>
                  </a:txBody>
                  <a:tcPr/>
                </a:tc>
                <a:tc>
                  <a:txBody>
                    <a:bodyPr/>
                    <a:lstStyle/>
                    <a:p>
                      <a:r>
                        <a:rPr lang="en-US" altLang="zh-CN" dirty="0"/>
                        <a:t>4275</a:t>
                      </a:r>
                      <a:endParaRPr lang="zh-CN" altLang="en-US" dirty="0"/>
                    </a:p>
                  </a:txBody>
                  <a:tcPr/>
                </a:tc>
                <a:tc>
                  <a:txBody>
                    <a:bodyPr/>
                    <a:lstStyle/>
                    <a:p>
                      <a:endParaRPr lang="zh-CN" altLang="en-US" dirty="0"/>
                    </a:p>
                  </a:txBody>
                  <a:tcPr/>
                </a:tc>
                <a:extLst>
                  <a:ext uri="{0D108BD9-81ED-4DB2-BD59-A6C34878D82A}">
                    <a16:rowId xmlns:a16="http://schemas.microsoft.com/office/drawing/2014/main" val="10007"/>
                  </a:ext>
                </a:extLst>
              </a:tr>
            </a:tbl>
          </a:graphicData>
        </a:graphic>
      </p:graphicFrame>
      <p:pic>
        <p:nvPicPr>
          <p:cNvPr id="10" name="图片 9" descr="文本&#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56964" y="1194300"/>
            <a:ext cx="1863588" cy="3232920"/>
          </a:xfrm>
          <a:prstGeom prst="rect">
            <a:avLst/>
          </a:prstGeom>
        </p:spPr>
      </p:pic>
      <p:pic>
        <p:nvPicPr>
          <p:cNvPr id="12" name="图片 11" descr="表格&#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721" y="3172643"/>
            <a:ext cx="2183355" cy="3232920"/>
          </a:xfrm>
          <a:prstGeom prst="rect">
            <a:avLst/>
          </a:prstGeom>
        </p:spPr>
      </p:pic>
      <p:pic>
        <p:nvPicPr>
          <p:cNvPr id="14" name="图片 13" descr="表格&#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2261" y="1100266"/>
            <a:ext cx="2219572" cy="37529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768773" y="374917"/>
            <a:ext cx="5977890" cy="502920"/>
          </a:xfrm>
        </p:spPr>
        <p:txBody>
          <a:bodyPr>
            <a:normAutofit fontScale="97500"/>
          </a:bodyPr>
          <a:lstStyle/>
          <a:p>
            <a:r>
              <a:rPr lang="zh-CN" altLang="en-US" dirty="0"/>
              <a:t>知识图谱大作业展示</a:t>
            </a:r>
            <a:r>
              <a:rPr lang="en-US" altLang="zh-CN" dirty="0"/>
              <a:t>——</a:t>
            </a:r>
            <a:r>
              <a:rPr lang="zh-CN" altLang="en-US" dirty="0"/>
              <a:t>图谱构建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11</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510022" y="1809750"/>
            <a:ext cx="3369252" cy="1951136"/>
          </a:xfrm>
          <a:prstGeom prst="rect">
            <a:avLst/>
          </a:prstGeom>
          <a:noFill/>
        </p:spPr>
        <p:txBody>
          <a:bodyPr wrap="square" rtlCol="0">
            <a:noAutofit/>
          </a:bodyPr>
          <a:lstStyle/>
          <a:p>
            <a:pPr indent="0">
              <a:lnSpc>
                <a:spcPct val="120000"/>
              </a:lnSpc>
              <a:buFont typeface="Arial" panose="020B0604020202020204" pitchFamily="34" charset="0"/>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创立以疾病为中心，附加名称，简介，预防措施，成因，易感人群，治疗周期，治疗方式，痊愈概率的属性</a:t>
            </a:r>
          </a:p>
          <a:p>
            <a:pPr indent="0">
              <a:lnSpc>
                <a:spcPct val="120000"/>
              </a:lnSpc>
              <a:buFont typeface="Arial" panose="020B0604020202020204" pitchFamily="34" charset="0"/>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构建实体节点：</a:t>
            </a:r>
          </a:p>
        </p:txBody>
      </p:sp>
      <p:pic>
        <p:nvPicPr>
          <p:cNvPr id="12" name="图片 11"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54" y="5188217"/>
            <a:ext cx="4392223" cy="791946"/>
          </a:xfrm>
          <a:prstGeom prst="rect">
            <a:avLst/>
          </a:prstGeom>
        </p:spPr>
      </p:pic>
      <p:pic>
        <p:nvPicPr>
          <p:cNvPr id="14" name="图片 13" descr="图形用户界面, 文本&#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22" y="3615478"/>
            <a:ext cx="2857009" cy="1404109"/>
          </a:xfrm>
          <a:prstGeom prst="rect">
            <a:avLst/>
          </a:prstGeom>
        </p:spPr>
      </p:pic>
      <p:pic>
        <p:nvPicPr>
          <p:cNvPr id="16" name="图片 15" descr="图形用户界面, 应用程序, Word&#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895" y="1273810"/>
            <a:ext cx="7789400" cy="338532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8895" y="4827760"/>
            <a:ext cx="7821233" cy="9295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图谱构建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12</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510022" y="1809749"/>
            <a:ext cx="3369252" cy="2547761"/>
          </a:xfrm>
          <a:prstGeom prst="rect">
            <a:avLst/>
          </a:prstGeom>
          <a:noFill/>
        </p:spPr>
        <p:txBody>
          <a:bodyPr wrap="square" rtlCol="0">
            <a:noAutofit/>
          </a:bodyPr>
          <a:lstStyle/>
          <a:p>
            <a:pPr indent="0">
              <a:lnSpc>
                <a:spcPct val="120000"/>
              </a:lnSpc>
              <a:buFont typeface="Arial" panose="020B0604020202020204" pitchFamily="34" charset="0"/>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同时创立以药品，食物（推荐食用与不能食用），检查方式，市场可购买药品，症状的节点</a:t>
            </a:r>
          </a:p>
          <a:p>
            <a:pPr marL="342900" indent="-342900">
              <a:lnSpc>
                <a:spcPct val="12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构建实体节点：</a:t>
            </a:r>
          </a:p>
        </p:txBody>
      </p:sp>
      <p:pic>
        <p:nvPicPr>
          <p:cNvPr id="5" name="图片 4" descr="文本&#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05" y="3429000"/>
            <a:ext cx="3701803" cy="2990449"/>
          </a:xfrm>
          <a:prstGeom prst="rect">
            <a:avLst/>
          </a:prstGeom>
        </p:spPr>
      </p:pic>
      <p:pic>
        <p:nvPicPr>
          <p:cNvPr id="8" name="图片 7" descr="图示&#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440" y="1316794"/>
            <a:ext cx="4737735" cy="48791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图谱构建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13</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90343" y="4462261"/>
            <a:ext cx="4740275" cy="781945"/>
          </a:xfrm>
          <a:prstGeom prst="rect">
            <a:avLst/>
          </a:prstGeom>
          <a:noFill/>
        </p:spPr>
        <p:txBody>
          <a:bodyPr wrap="square" rtlCol="0">
            <a:spAutoFit/>
          </a:bodyPr>
          <a:lstStyle/>
          <a:p>
            <a:pPr marL="342900" indent="-342900">
              <a:lnSpc>
                <a:spcPct val="12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实体关系类型：</a:t>
            </a:r>
          </a:p>
        </p:txBody>
      </p:sp>
      <p:pic>
        <p:nvPicPr>
          <p:cNvPr id="7" name="图片 6" descr="图表&#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800" y="1242771"/>
            <a:ext cx="5563006" cy="5369173"/>
          </a:xfrm>
          <a:prstGeom prst="rect">
            <a:avLst/>
          </a:prstGeom>
        </p:spPr>
      </p:pic>
      <p:pic>
        <p:nvPicPr>
          <p:cNvPr id="11" name="图片 10" descr="图形用户界面, 文本, 应用程序&#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705" y="1841712"/>
            <a:ext cx="4612293" cy="2278733"/>
          </a:xfrm>
          <a:prstGeom prst="rect">
            <a:avLst/>
          </a:prstGeom>
        </p:spPr>
      </p:pic>
      <p:pic>
        <p:nvPicPr>
          <p:cNvPr id="15" name="图片 14" descr="文本&#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316" y="4605867"/>
            <a:ext cx="4952511" cy="15691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图谱构建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90343" y="4462261"/>
            <a:ext cx="4740275" cy="781945"/>
          </a:xfrm>
          <a:prstGeom prst="rect">
            <a:avLst/>
          </a:prstGeom>
          <a:noFill/>
        </p:spPr>
        <p:txBody>
          <a:bodyPr wrap="square" rtlCol="0">
            <a:spAutoFit/>
          </a:bodyPr>
          <a:lstStyle/>
          <a:p>
            <a:pPr marL="342900" indent="-342900">
              <a:lnSpc>
                <a:spcPct val="12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实体关系查询结果：</a:t>
            </a:r>
          </a:p>
        </p:txBody>
      </p:sp>
      <p:pic>
        <p:nvPicPr>
          <p:cNvPr id="5" name="图片 4" descr="图表, 雷达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089" y="1806978"/>
            <a:ext cx="9114310" cy="485436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486" y="1318321"/>
            <a:ext cx="5182049" cy="4343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图谱构建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15</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158076" y="2229441"/>
            <a:ext cx="2618365" cy="1323439"/>
          </a:xfrm>
          <a:prstGeom prst="rect">
            <a:avLst/>
          </a:prstGeom>
          <a:noFill/>
        </p:spPr>
        <p:txBody>
          <a:bodyPr wrap="square" rtlCol="0">
            <a:spAutoFit/>
          </a:bodyPr>
          <a:lstStyle/>
          <a:p>
            <a:r>
              <a:rPr lang="en-US" altLang="zh-CN" sz="2000" dirty="0">
                <a:solidFill>
                  <a:srgbClr val="859900"/>
                </a:solidFill>
                <a:effectLst/>
              </a:rPr>
              <a:t>MATCH</a:t>
            </a:r>
            <a:r>
              <a:rPr lang="en-US" altLang="zh-CN" sz="2000" dirty="0">
                <a:solidFill>
                  <a:srgbClr val="333333"/>
                </a:solidFill>
                <a:effectLst/>
              </a:rPr>
              <a:t> p</a:t>
            </a:r>
            <a:r>
              <a:rPr lang="en-US" altLang="zh-CN" sz="2000" dirty="0">
                <a:solidFill>
                  <a:srgbClr val="586E75"/>
                </a:solidFill>
                <a:effectLst/>
              </a:rPr>
              <a:t>=()-[</a:t>
            </a:r>
            <a:r>
              <a:rPr lang="en-US" altLang="zh-CN" sz="2000" dirty="0" err="1">
                <a:solidFill>
                  <a:srgbClr val="333333"/>
                </a:solidFill>
                <a:effectLst/>
              </a:rPr>
              <a:t>r</a:t>
            </a:r>
            <a:r>
              <a:rPr lang="en-US" altLang="zh-CN" sz="2000" dirty="0" err="1">
                <a:solidFill>
                  <a:srgbClr val="586E75"/>
                </a:solidFill>
                <a:effectLst/>
              </a:rPr>
              <a:t>:</a:t>
            </a:r>
            <a:r>
              <a:rPr lang="en-US" altLang="zh-CN" sz="2000" dirty="0" err="1">
                <a:solidFill>
                  <a:srgbClr val="333333"/>
                </a:solidFill>
                <a:effectLst/>
              </a:rPr>
              <a:t>acompany_with</a:t>
            </a:r>
            <a:r>
              <a:rPr lang="en-US" altLang="zh-CN" sz="2000" dirty="0">
                <a:solidFill>
                  <a:srgbClr val="586E75"/>
                </a:solidFill>
                <a:effectLst/>
              </a:rPr>
              <a:t>]-&gt;()</a:t>
            </a:r>
            <a:r>
              <a:rPr lang="en-US" altLang="zh-CN" sz="2000" dirty="0">
                <a:solidFill>
                  <a:srgbClr val="333333"/>
                </a:solidFill>
                <a:effectLst/>
              </a:rPr>
              <a:t> </a:t>
            </a:r>
            <a:r>
              <a:rPr lang="en-US" altLang="zh-CN" sz="2000" dirty="0">
                <a:solidFill>
                  <a:srgbClr val="859900"/>
                </a:solidFill>
                <a:effectLst/>
              </a:rPr>
              <a:t>RETURN</a:t>
            </a:r>
            <a:r>
              <a:rPr lang="en-US" altLang="zh-CN" sz="2000" dirty="0">
                <a:solidFill>
                  <a:srgbClr val="333333"/>
                </a:solidFill>
                <a:effectLst/>
              </a:rPr>
              <a:t> p </a:t>
            </a:r>
            <a:r>
              <a:rPr lang="en-US" altLang="zh-CN" sz="2000" dirty="0">
                <a:solidFill>
                  <a:srgbClr val="859900"/>
                </a:solidFill>
                <a:effectLst/>
              </a:rPr>
              <a:t>LIMIT</a:t>
            </a:r>
            <a:r>
              <a:rPr lang="en-US" altLang="zh-CN" sz="2000" dirty="0">
                <a:solidFill>
                  <a:srgbClr val="333333"/>
                </a:solidFill>
                <a:effectLst/>
              </a:rPr>
              <a:t> </a:t>
            </a:r>
            <a:r>
              <a:rPr lang="en-US" altLang="zh-CN" sz="2000" dirty="0">
                <a:solidFill>
                  <a:srgbClr val="2AA198"/>
                </a:solidFill>
                <a:effectLst/>
              </a:rPr>
              <a:t>50</a:t>
            </a:r>
            <a:endParaRPr lang="en-US" altLang="zh-CN" sz="2000" dirty="0">
              <a:solidFill>
                <a:srgbClr val="000000"/>
              </a:solidFill>
              <a:effectLst/>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实体关系查询结果：</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255" y="1343824"/>
            <a:ext cx="5204911" cy="426757"/>
          </a:xfrm>
          <a:prstGeom prst="rect">
            <a:avLst/>
          </a:prstGeom>
        </p:spPr>
      </p:pic>
      <p:pic>
        <p:nvPicPr>
          <p:cNvPr id="11" name="图片 10" descr="图片包含 桌子, 橙子, 许多, 各种&#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087" y="2332631"/>
            <a:ext cx="6447079" cy="417612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图谱构建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16</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90343" y="4462261"/>
            <a:ext cx="4740275" cy="781945"/>
          </a:xfrm>
          <a:prstGeom prst="rect">
            <a:avLst/>
          </a:prstGeom>
          <a:noFill/>
        </p:spPr>
        <p:txBody>
          <a:bodyPr wrap="square" rtlCol="0">
            <a:spAutoFit/>
          </a:bodyPr>
          <a:lstStyle/>
          <a:p>
            <a:pPr marL="342900" indent="-342900">
              <a:lnSpc>
                <a:spcPct val="12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实体关系查询结果：</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006" y="1273810"/>
            <a:ext cx="5258256" cy="464860"/>
          </a:xfrm>
          <a:prstGeom prst="rect">
            <a:avLst/>
          </a:prstGeom>
        </p:spPr>
      </p:pic>
      <p:pic>
        <p:nvPicPr>
          <p:cNvPr id="11" name="图片 10" descr="图表&#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05" y="1940479"/>
            <a:ext cx="8573243" cy="4671465"/>
          </a:xfrm>
          <a:prstGeom prst="rect">
            <a:avLst/>
          </a:prstGeom>
        </p:spPr>
      </p:pic>
      <p:sp>
        <p:nvSpPr>
          <p:cNvPr id="12" name="文本框 11"/>
          <p:cNvSpPr txBox="1"/>
          <p:nvPr/>
        </p:nvSpPr>
        <p:spPr>
          <a:xfrm>
            <a:off x="9350310" y="2297472"/>
            <a:ext cx="2618365" cy="1015663"/>
          </a:xfrm>
          <a:prstGeom prst="rect">
            <a:avLst/>
          </a:prstGeom>
          <a:noFill/>
        </p:spPr>
        <p:txBody>
          <a:bodyPr wrap="square" rtlCol="0">
            <a:spAutoFit/>
          </a:bodyPr>
          <a:lstStyle/>
          <a:p>
            <a:r>
              <a:rPr lang="zh-CN" altLang="en-US" sz="2000" dirty="0">
                <a:solidFill>
                  <a:srgbClr val="000000"/>
                </a:solidFill>
                <a:effectLst/>
              </a:rPr>
              <a:t>好评药物有：百咳静糖浆，穿心莲内酯片，</a:t>
            </a:r>
            <a:r>
              <a:rPr lang="zh-CN" altLang="en-US" sz="2000" b="0" i="0" dirty="0">
                <a:solidFill>
                  <a:srgbClr val="333333"/>
                </a:solidFill>
                <a:effectLst/>
                <a:latin typeface="Open Sans" panose="020B0606030504020204" pitchFamily="34" charset="0"/>
              </a:rPr>
              <a:t>琥乙红霉素片等</a:t>
            </a:r>
            <a:endParaRPr lang="en-US" altLang="zh-CN" sz="2000" dirty="0">
              <a:solidFill>
                <a:srgbClr val="000000"/>
              </a:solidFill>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图谱构建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17</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90343" y="4462261"/>
            <a:ext cx="4740275" cy="781945"/>
          </a:xfrm>
          <a:prstGeom prst="rect">
            <a:avLst/>
          </a:prstGeom>
          <a:noFill/>
        </p:spPr>
        <p:txBody>
          <a:bodyPr wrap="square" rtlCol="0">
            <a:spAutoFit/>
          </a:bodyPr>
          <a:lstStyle/>
          <a:p>
            <a:pPr marL="342900" indent="-342900">
              <a:lnSpc>
                <a:spcPct val="12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实体关系查询结果：</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644" y="1366122"/>
            <a:ext cx="5197290" cy="495343"/>
          </a:xfrm>
          <a:prstGeom prst="rect">
            <a:avLst/>
          </a:prstGeom>
        </p:spPr>
      </p:pic>
      <p:pic>
        <p:nvPicPr>
          <p:cNvPr id="11" name="图片 10" descr="图示&#10;&#10;中度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29" y="1932348"/>
            <a:ext cx="10036410" cy="46486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图谱构建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18</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158076" y="2229441"/>
            <a:ext cx="2618365" cy="3262432"/>
          </a:xfrm>
          <a:prstGeom prst="rect">
            <a:avLst/>
          </a:prstGeom>
          <a:noFill/>
        </p:spPr>
        <p:txBody>
          <a:bodyPr wrap="square" rtlCol="0">
            <a:spAutoFit/>
          </a:bodyPr>
          <a:lstStyle/>
          <a:p>
            <a:r>
              <a:rPr lang="zh-CN" altLang="en-US" sz="2000" dirty="0"/>
              <a:t>以百日咳举例：</a:t>
            </a:r>
            <a:endParaRPr lang="en-US" altLang="zh-CN" sz="2000" dirty="0"/>
          </a:p>
          <a:p>
            <a:endParaRPr lang="en-US" altLang="zh-CN" sz="2000" dirty="0"/>
          </a:p>
          <a:p>
            <a:r>
              <a:rPr lang="en-US" altLang="zh-CN" sz="2000" dirty="0"/>
              <a:t>   </a:t>
            </a:r>
            <a:r>
              <a:rPr lang="zh-CN" altLang="en-US" dirty="0"/>
              <a:t>以百日咳（疾病中心，可以看到推荐药物有红霉素肠溶片，推荐食物有黄瓜伴皮丝，忌食有海螺等，症状有惊厥低热，检查方式有白细胞分类计数，并发症有小儿咳嗽</a:t>
            </a:r>
            <a:r>
              <a:rPr lang="en-US" altLang="zh-CN" dirty="0"/>
              <a:t>……</a:t>
            </a:r>
            <a:endParaRPr lang="zh-CN" altLang="en-US" dirty="0"/>
          </a:p>
          <a:p>
            <a:endParaRPr lang="en-US" altLang="zh-CN" sz="2000" dirty="0">
              <a:effectLst/>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实体关系查询结果：</a:t>
            </a:r>
          </a:p>
        </p:txBody>
      </p:sp>
      <p:pic>
        <p:nvPicPr>
          <p:cNvPr id="10" name="图片 9" descr="图表, 气泡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5247" y="1734185"/>
            <a:ext cx="7610565" cy="484308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dirty="0"/>
              <a:t>知识图谱大作业展示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19</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4" name="内容占位符 1"/>
          <p:cNvSpPr>
            <a:spLocks noGrp="1"/>
          </p:cNvSpPr>
          <p:nvPr/>
        </p:nvSpPr>
        <p:spPr>
          <a:xfrm>
            <a:off x="2101850" y="2861310"/>
            <a:ext cx="7988935" cy="994410"/>
          </a:xfrm>
          <a:prstGeom prst="rect">
            <a:avLst/>
          </a:prstGeom>
        </p:spPr>
        <p:txBody>
          <a:bodyPr vert="horz" lIns="91440" tIns="45720" rIns="91440" bIns="45720" rtlCol="0"/>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5400" dirty="0"/>
              <a:t>第三部分：知识问答</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项目介绍</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95895" y="1878562"/>
            <a:ext cx="3922395" cy="3367268"/>
          </a:xfrm>
          <a:prstGeom prst="rect">
            <a:avLst/>
          </a:prstGeom>
          <a:noFill/>
        </p:spPr>
        <p:txBody>
          <a:bodyPr wrap="square" rtlCol="0">
            <a:spAutoFit/>
          </a:bodyPr>
          <a:lstStyle/>
          <a:p>
            <a:pPr>
              <a:lnSpc>
                <a:spcPct val="120000"/>
              </a:lnSpc>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当今</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Covid-19</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猖獗三年，传染病俨然已成为大家生活中最担心的问题之一， </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H7N9,</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寄生虫，流感</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又曾袭扰过多少百姓的生活，我们小组想把那些大家谈之色变或从未耳闻的传染病做成知识图谱。在将来再出现某病大流行时，有一份可查阅的百科资料帮助我们度过难关</a:t>
            </a:r>
          </a:p>
        </p:txBody>
      </p:sp>
      <p:pic>
        <p:nvPicPr>
          <p:cNvPr id="5" name="图片 4" descr="文本&#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197" y="1612170"/>
            <a:ext cx="4068939" cy="1591318"/>
          </a:xfrm>
          <a:prstGeom prst="rect">
            <a:avLst/>
          </a:prstGeom>
        </p:spPr>
      </p:pic>
      <p:pic>
        <p:nvPicPr>
          <p:cNvPr id="9" name="图片 8" descr="电脑萤幕画面&#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245" y="3326578"/>
            <a:ext cx="5187420" cy="32853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知识问答</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20</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91160" y="1570355"/>
            <a:ext cx="5817235" cy="3736600"/>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000" dirty="0">
                <a:latin typeface="+mn-ea"/>
                <a:cs typeface="宋体" panose="02010600030101010101" pitchFamily="2" charset="-122"/>
              </a:rPr>
              <a:t>作为一种描述自然知识和社会知识的重要载体，知识图谱最直接也最重要的任务是满足用户的精确信息需求，提供个性化的知识服务。</a:t>
            </a:r>
            <a:endParaRPr lang="en-US" altLang="zh-CN" sz="2000" dirty="0">
              <a:latin typeface="+mn-ea"/>
              <a:cs typeface="宋体" panose="02010600030101010101" pitchFamily="2" charset="-122"/>
            </a:endParaRPr>
          </a:p>
          <a:p>
            <a:pPr marL="342900" indent="-342900">
              <a:lnSpc>
                <a:spcPct val="120000"/>
              </a:lnSpc>
              <a:buFont typeface="Arial" panose="020B0604020202020204" pitchFamily="34" charset="0"/>
              <a:buChar char="•"/>
            </a:pPr>
            <a:r>
              <a:rPr lang="zh-CN" altLang="en-US" sz="2000" dirty="0">
                <a:solidFill>
                  <a:schemeClr val="tx1"/>
                </a:solidFill>
                <a:latin typeface="+mn-ea"/>
                <a:cs typeface="宋体" panose="02010600030101010101" pitchFamily="2" charset="-122"/>
              </a:rPr>
              <a:t>其中致力于回答各种类型问题的对话系统是最典型的应用。</a:t>
            </a:r>
            <a:endParaRPr lang="en-US" altLang="zh-CN" sz="2000" dirty="0">
              <a:solidFill>
                <a:schemeClr val="tx1"/>
              </a:solidFill>
              <a:latin typeface="+mn-ea"/>
              <a:cs typeface="宋体" panose="02010600030101010101" pitchFamily="2" charset="-122"/>
            </a:endParaRPr>
          </a:p>
          <a:p>
            <a:pPr marL="342900" indent="-342900">
              <a:lnSpc>
                <a:spcPct val="120000"/>
              </a:lnSpc>
              <a:buFont typeface="Arial" panose="020B0604020202020204" pitchFamily="34" charset="0"/>
              <a:buChar char="•"/>
            </a:pPr>
            <a:r>
              <a:rPr lang="zh-CN" altLang="en-US" sz="2000" dirty="0">
                <a:latin typeface="+mn-ea"/>
                <a:cs typeface="宋体" panose="02010600030101010101" pitchFamily="2" charset="-122"/>
              </a:rPr>
              <a:t>本项目注重于回答事实类的问题，能够返回给用户一个准确的信息结果。</a:t>
            </a:r>
            <a:endParaRPr lang="zh-CN" altLang="en-US" sz="2000" dirty="0">
              <a:solidFill>
                <a:schemeClr val="tx1"/>
              </a:solidFill>
              <a:latin typeface="+mn-ea"/>
              <a:cs typeface="宋体" panose="02010600030101010101" pitchFamily="2" charset="-122"/>
            </a:endParaRPr>
          </a:p>
          <a:p>
            <a:pPr marL="342900" indent="-342900">
              <a:lnSpc>
                <a:spcPct val="120000"/>
              </a:lnSpc>
              <a:buFont typeface="Arial" panose="020B0604020202020204" pitchFamily="34" charset="0"/>
              <a:buChar char="•"/>
            </a:pPr>
            <a:endParaRPr lang="en-US" altLang="zh-CN" sz="2000" dirty="0">
              <a:solidFill>
                <a:schemeClr val="tx1"/>
              </a:solidFill>
              <a:latin typeface="+mn-ea"/>
              <a:cs typeface="宋体" panose="02010600030101010101" pitchFamily="2" charset="-122"/>
            </a:endParaRPr>
          </a:p>
          <a:p>
            <a:pPr marL="342900" indent="-342900">
              <a:lnSpc>
                <a:spcPct val="120000"/>
              </a:lnSpc>
              <a:buFont typeface="Arial" panose="020B0604020202020204" pitchFamily="34" charset="0"/>
              <a:buChar char="•"/>
            </a:pPr>
            <a:r>
              <a:rPr lang="zh-CN" altLang="en-US" sz="2000" dirty="0">
                <a:solidFill>
                  <a:schemeClr val="tx1"/>
                </a:solidFill>
                <a:latin typeface="+mn-ea"/>
                <a:cs typeface="宋体" panose="02010600030101010101" pitchFamily="2" charset="-122"/>
              </a:rPr>
              <a:t>本</a:t>
            </a:r>
            <a:r>
              <a:rPr lang="zh-CN" altLang="en-US" sz="2000" dirty="0">
                <a:latin typeface="+mn-ea"/>
                <a:cs typeface="宋体" panose="02010600030101010101" pitchFamily="2" charset="-122"/>
              </a:rPr>
              <a:t>项目基于前述建立的知识图谱，在</a:t>
            </a:r>
            <a:r>
              <a:rPr lang="zh-CN" altLang="en-US" sz="2000" dirty="0">
                <a:solidFill>
                  <a:srgbClr val="FF0000"/>
                </a:solidFill>
                <a:latin typeface="+mn-ea"/>
                <a:cs typeface="宋体" panose="02010600030101010101" pitchFamily="2" charset="-122"/>
              </a:rPr>
              <a:t>定义的七个实体上能够支持</a:t>
            </a:r>
            <a:r>
              <a:rPr lang="en-US" altLang="zh-CN" sz="2000" dirty="0">
                <a:solidFill>
                  <a:srgbClr val="FF0000"/>
                </a:solidFill>
                <a:latin typeface="+mn-ea"/>
                <a:cs typeface="宋体" panose="02010600030101010101" pitchFamily="2" charset="-122"/>
              </a:rPr>
              <a:t>15</a:t>
            </a:r>
            <a:r>
              <a:rPr lang="zh-CN" altLang="en-US" sz="2000" dirty="0">
                <a:solidFill>
                  <a:srgbClr val="FF0000"/>
                </a:solidFill>
                <a:latin typeface="+mn-ea"/>
                <a:cs typeface="宋体" panose="02010600030101010101" pitchFamily="2" charset="-122"/>
              </a:rPr>
              <a:t>类问题的问答</a:t>
            </a:r>
            <a:r>
              <a:rPr lang="zh-CN" altLang="en-US" sz="2000" dirty="0">
                <a:latin typeface="+mn-ea"/>
                <a:cs typeface="宋体" panose="02010600030101010101" pitchFamily="2" charset="-122"/>
              </a:rPr>
              <a:t>。</a:t>
            </a:r>
            <a:endParaRPr lang="zh-CN" altLang="en-US" sz="2000" dirty="0">
              <a:solidFill>
                <a:schemeClr val="tx1"/>
              </a:solidFill>
              <a:latin typeface="+mn-ea"/>
              <a:cs typeface="宋体" panose="02010600030101010101" pitchFamily="2" charset="-122"/>
            </a:endParaRPr>
          </a:p>
        </p:txBody>
      </p:sp>
      <p:sp>
        <p:nvSpPr>
          <p:cNvPr id="7" name="文本框 6"/>
          <p:cNvSpPr txBox="1"/>
          <p:nvPr/>
        </p:nvSpPr>
        <p:spPr>
          <a:xfrm>
            <a:off x="7777638" y="4969770"/>
            <a:ext cx="3049905" cy="337185"/>
          </a:xfrm>
          <a:prstGeom prst="rect">
            <a:avLst/>
          </a:prstGeom>
          <a:noFill/>
        </p:spPr>
        <p:txBody>
          <a:bodyPr wrap="square" rtlCol="0">
            <a:spAutoFit/>
          </a:bodyPr>
          <a:lstStyle/>
          <a:p>
            <a:r>
              <a:rPr lang="zh-CN" altLang="en-US" sz="1600" dirty="0"/>
              <a:t>典型的知识问答系统架构</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906" y="1465929"/>
            <a:ext cx="5193714" cy="34315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知识问答</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21</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278765" y="1561889"/>
            <a:ext cx="5817235" cy="4475264"/>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000" dirty="0">
                <a:solidFill>
                  <a:schemeClr val="tx1"/>
                </a:solidFill>
                <a:latin typeface="+mn-ea"/>
                <a:cs typeface="宋体" panose="02010600030101010101" pitchFamily="2" charset="-122"/>
              </a:rPr>
              <a:t>本项目实现了基于 </a:t>
            </a:r>
            <a:r>
              <a:rPr lang="en-US" altLang="zh-CN" sz="2000" dirty="0" err="1">
                <a:solidFill>
                  <a:schemeClr val="tx1"/>
                </a:solidFill>
                <a:latin typeface="+mn-ea"/>
                <a:cs typeface="宋体" panose="02010600030101010101" pitchFamily="2" charset="-122"/>
              </a:rPr>
              <a:t>fasttext</a:t>
            </a:r>
            <a:r>
              <a:rPr lang="en-US" altLang="zh-CN" sz="2000" dirty="0">
                <a:solidFill>
                  <a:schemeClr val="tx1"/>
                </a:solidFill>
                <a:latin typeface="+mn-ea"/>
                <a:cs typeface="宋体" panose="02010600030101010101" pitchFamily="2" charset="-122"/>
              </a:rPr>
              <a:t> </a:t>
            </a:r>
            <a:r>
              <a:rPr lang="zh-CN" altLang="en-US" sz="2000" dirty="0">
                <a:solidFill>
                  <a:schemeClr val="tx1"/>
                </a:solidFill>
                <a:latin typeface="+mn-ea"/>
                <a:cs typeface="宋体" panose="02010600030101010101" pitchFamily="2" charset="-122"/>
              </a:rPr>
              <a:t>和基于 </a:t>
            </a:r>
            <a:r>
              <a:rPr lang="en-US" altLang="zh-CN" sz="2000" dirty="0" err="1">
                <a:solidFill>
                  <a:schemeClr val="tx1"/>
                </a:solidFill>
                <a:latin typeface="+mn-ea"/>
                <a:cs typeface="宋体" panose="02010600030101010101" pitchFamily="2" charset="-122"/>
              </a:rPr>
              <a:t>jieba</a:t>
            </a:r>
            <a:r>
              <a:rPr lang="en-US" altLang="zh-CN" sz="2000" dirty="0">
                <a:solidFill>
                  <a:schemeClr val="tx1"/>
                </a:solidFill>
                <a:latin typeface="+mn-ea"/>
                <a:cs typeface="宋体" panose="02010600030101010101" pitchFamily="2" charset="-122"/>
              </a:rPr>
              <a:t> </a:t>
            </a:r>
            <a:r>
              <a:rPr lang="zh-CN" altLang="en-US" sz="2000" dirty="0">
                <a:solidFill>
                  <a:schemeClr val="tx1"/>
                </a:solidFill>
                <a:latin typeface="+mn-ea"/>
                <a:cs typeface="宋体" panose="02010600030101010101" pitchFamily="2" charset="-122"/>
              </a:rPr>
              <a:t>的的智能问答系统，通过对于用户问题进行分类确定问题的询问对象，对问题进行分词抽取问题中包含的关键词，进而抽取出实体，再将两者结合进入</a:t>
            </a:r>
            <a:r>
              <a:rPr lang="en-US" altLang="zh-CN" sz="2000" dirty="0">
                <a:solidFill>
                  <a:schemeClr val="tx1"/>
                </a:solidFill>
                <a:latin typeface="+mn-ea"/>
                <a:cs typeface="宋体" panose="02010600030101010101" pitchFamily="2" charset="-122"/>
              </a:rPr>
              <a:t>neo4j</a:t>
            </a:r>
            <a:r>
              <a:rPr lang="zh-CN" altLang="en-US" sz="2000" dirty="0">
                <a:solidFill>
                  <a:schemeClr val="tx1"/>
                </a:solidFill>
                <a:latin typeface="+mn-ea"/>
                <a:cs typeface="宋体" panose="02010600030101010101" pitchFamily="2" charset="-122"/>
              </a:rPr>
              <a:t>搭建的知识图谱中进行查询，返回用户需要的答案。</a:t>
            </a:r>
            <a:endParaRPr lang="en-US" altLang="zh-CN" sz="2000" dirty="0">
              <a:solidFill>
                <a:schemeClr val="tx1"/>
              </a:solidFill>
              <a:latin typeface="+mn-ea"/>
              <a:cs typeface="宋体" panose="02010600030101010101" pitchFamily="2" charset="-122"/>
            </a:endParaRPr>
          </a:p>
          <a:p>
            <a:pPr marL="342900" indent="-342900">
              <a:lnSpc>
                <a:spcPct val="120000"/>
              </a:lnSpc>
              <a:buFont typeface="Arial" panose="020B0604020202020204" pitchFamily="34" charset="0"/>
              <a:buChar char="•"/>
            </a:pPr>
            <a:endParaRPr lang="en-US" altLang="zh-CN" sz="2000" dirty="0">
              <a:latin typeface="+mn-ea"/>
              <a:cs typeface="宋体" panose="02010600030101010101" pitchFamily="2" charset="-122"/>
            </a:endParaRPr>
          </a:p>
          <a:p>
            <a:pPr marL="342900" indent="-342900">
              <a:lnSpc>
                <a:spcPct val="120000"/>
              </a:lnSpc>
              <a:buFont typeface="Arial" panose="020B0604020202020204" pitchFamily="34" charset="0"/>
              <a:buChar char="•"/>
            </a:pPr>
            <a:r>
              <a:rPr lang="zh-CN" altLang="en-US" sz="2000" dirty="0">
                <a:solidFill>
                  <a:schemeClr val="tx1"/>
                </a:solidFill>
                <a:latin typeface="+mn-ea"/>
                <a:cs typeface="宋体" panose="02010600030101010101" pitchFamily="2" charset="-122"/>
              </a:rPr>
              <a:t>项目主要的技术点在</a:t>
            </a:r>
            <a:r>
              <a:rPr lang="en-US" altLang="zh-CN" sz="2000" dirty="0" err="1">
                <a:solidFill>
                  <a:schemeClr val="tx1"/>
                </a:solidFill>
                <a:latin typeface="+mn-ea"/>
                <a:cs typeface="宋体" panose="02010600030101010101" pitchFamily="2" charset="-122"/>
              </a:rPr>
              <a:t>fasttext</a:t>
            </a:r>
            <a:r>
              <a:rPr lang="zh-CN" altLang="en-US" sz="2000" dirty="0">
                <a:solidFill>
                  <a:schemeClr val="tx1"/>
                </a:solidFill>
                <a:latin typeface="+mn-ea"/>
                <a:cs typeface="宋体" panose="02010600030101010101" pitchFamily="2" charset="-122"/>
              </a:rPr>
              <a:t>分类和</a:t>
            </a:r>
            <a:r>
              <a:rPr lang="en-US" altLang="zh-CN" sz="2000" dirty="0" err="1">
                <a:solidFill>
                  <a:schemeClr val="tx1"/>
                </a:solidFill>
                <a:latin typeface="+mn-ea"/>
                <a:cs typeface="宋体" panose="02010600030101010101" pitchFamily="2" charset="-122"/>
              </a:rPr>
              <a:t>jieba</a:t>
            </a:r>
            <a:r>
              <a:rPr lang="zh-CN" altLang="en-US" sz="2000" dirty="0">
                <a:solidFill>
                  <a:schemeClr val="tx1"/>
                </a:solidFill>
                <a:latin typeface="+mn-ea"/>
                <a:cs typeface="宋体" panose="02010600030101010101" pitchFamily="2" charset="-122"/>
              </a:rPr>
              <a:t>分词。</a:t>
            </a:r>
            <a:endParaRPr lang="en-US" altLang="zh-CN" sz="2000" dirty="0">
              <a:solidFill>
                <a:schemeClr val="tx1"/>
              </a:solidFill>
              <a:latin typeface="+mn-ea"/>
              <a:cs typeface="宋体" panose="02010600030101010101" pitchFamily="2" charset="-122"/>
            </a:endParaRPr>
          </a:p>
          <a:p>
            <a:pPr marL="342900" indent="-342900">
              <a:lnSpc>
                <a:spcPct val="120000"/>
              </a:lnSpc>
              <a:buFont typeface="Arial" panose="020B0604020202020204" pitchFamily="34" charset="0"/>
              <a:buChar char="•"/>
            </a:pPr>
            <a:endParaRPr lang="en-US" altLang="zh-CN" sz="2000" dirty="0">
              <a:latin typeface="+mn-ea"/>
              <a:cs typeface="宋体" panose="02010600030101010101" pitchFamily="2" charset="-122"/>
            </a:endParaRPr>
          </a:p>
          <a:p>
            <a:pPr marL="342900" indent="-342900">
              <a:lnSpc>
                <a:spcPct val="120000"/>
              </a:lnSpc>
              <a:buFont typeface="Arial" panose="020B0604020202020204" pitchFamily="34" charset="0"/>
              <a:buChar char="•"/>
            </a:pPr>
            <a:r>
              <a:rPr lang="zh-CN" altLang="en-US" sz="2000" dirty="0">
                <a:solidFill>
                  <a:schemeClr val="tx1"/>
                </a:solidFill>
                <a:latin typeface="+mn-ea"/>
                <a:cs typeface="宋体" panose="02010600030101010101" pitchFamily="2" charset="-122"/>
              </a:rPr>
              <a:t>接下来从上至下介绍项目的整个数据流。</a:t>
            </a:r>
            <a:endParaRPr lang="en-US" altLang="zh-CN" sz="2000" dirty="0">
              <a:solidFill>
                <a:schemeClr val="tx1"/>
              </a:solidFill>
              <a:latin typeface="+mn-ea"/>
              <a:cs typeface="宋体" panose="02010600030101010101" pitchFamily="2" charset="-122"/>
            </a:endParaRPr>
          </a:p>
          <a:p>
            <a:pPr marL="342900" indent="-342900">
              <a:lnSpc>
                <a:spcPct val="120000"/>
              </a:lnSpc>
              <a:buFont typeface="Arial" panose="020B0604020202020204" pitchFamily="34" charset="0"/>
              <a:buChar char="•"/>
            </a:pPr>
            <a:endPar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983" y="996950"/>
            <a:ext cx="4948252" cy="581827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知识问答</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22</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439631" y="1751338"/>
            <a:ext cx="5817235" cy="5073650"/>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dirty="0">
                <a:latin typeface="+mn-ea"/>
              </a:rPr>
              <a:t>在文本分类训练数据生成程序中，加载实体特征词（从实体字典中）和问句指示词（自定义），将他们组合在一起生成类似于人类提问的训练数据，并将每类问题打上标签，生成训练文件</a:t>
            </a:r>
            <a:r>
              <a:rPr lang="en-US" altLang="zh-CN" dirty="0">
                <a:latin typeface="+mn-ea"/>
              </a:rPr>
              <a:t>training_data_for_trans_diseases.txt</a:t>
            </a:r>
            <a:r>
              <a:rPr lang="zh-CN" altLang="en-US" dirty="0">
                <a:latin typeface="+mn-ea"/>
              </a:rPr>
              <a:t>。</a:t>
            </a:r>
            <a:endParaRPr lang="en-US" altLang="zh-CN" dirty="0">
              <a:latin typeface="+mn-ea"/>
            </a:endParaRPr>
          </a:p>
          <a:p>
            <a:pPr marL="342900" indent="-342900">
              <a:lnSpc>
                <a:spcPct val="120000"/>
              </a:lnSpc>
              <a:buFont typeface="Arial" panose="020B0604020202020204" pitchFamily="34" charset="0"/>
              <a:buChar char="•"/>
            </a:pPr>
            <a:r>
              <a:rPr lang="zh-CN" altLang="en-US" dirty="0">
                <a:latin typeface="+mn-ea"/>
              </a:rPr>
              <a:t>问句指示词例如：</a:t>
            </a:r>
          </a:p>
          <a:p>
            <a:pPr marL="342900" indent="-342900">
              <a:lnSpc>
                <a:spcPct val="120000"/>
              </a:lnSpc>
              <a:buFont typeface="Arial" panose="020B0604020202020204" pitchFamily="34" charset="0"/>
              <a:buChar char="•"/>
            </a:pPr>
            <a:endParaRPr lang="zh-CN" altLang="en-US" dirty="0">
              <a:latin typeface="+mn-ea"/>
            </a:endParaRPr>
          </a:p>
          <a:p>
            <a:pPr marL="342900" indent="-342900">
              <a:lnSpc>
                <a:spcPct val="120000"/>
              </a:lnSpc>
              <a:buFont typeface="Arial" panose="020B0604020202020204" pitchFamily="34" charset="0"/>
              <a:buChar char="•"/>
            </a:pPr>
            <a:endParaRPr lang="en-US" altLang="zh-CN" dirty="0">
              <a:latin typeface="+mn-ea"/>
            </a:endParaRPr>
          </a:p>
          <a:p>
            <a:pPr marL="342900" indent="-342900">
              <a:lnSpc>
                <a:spcPct val="120000"/>
              </a:lnSpc>
              <a:buFont typeface="Arial" panose="020B0604020202020204" pitchFamily="34" charset="0"/>
              <a:buChar char="•"/>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en-US" altLang="zh-CN" dirty="0">
              <a:latin typeface="+mn-ea"/>
            </a:endParaRPr>
          </a:p>
          <a:p>
            <a:pPr marL="342900" indent="-342900">
              <a:lnSpc>
                <a:spcPct val="120000"/>
              </a:lnSpc>
              <a:buFont typeface="Arial" panose="020B0604020202020204" pitchFamily="34" charset="0"/>
              <a:buChar char="•"/>
            </a:pPr>
            <a:endParaRPr lang="en-US" altLang="zh-CN" dirty="0">
              <a:latin typeface="+mn-ea"/>
            </a:endParaRPr>
          </a:p>
          <a:p>
            <a:pPr marL="342900" indent="-342900">
              <a:lnSpc>
                <a:spcPct val="120000"/>
              </a:lnSpc>
              <a:buFont typeface="Arial" panose="020B0604020202020204" pitchFamily="34" charset="0"/>
              <a:buChar char="•"/>
            </a:pPr>
            <a:r>
              <a:rPr lang="zh-CN" altLang="en-US" dirty="0">
                <a:latin typeface="+mn-ea"/>
              </a:rPr>
              <a:t>实体字典片段：</a:t>
            </a:r>
          </a:p>
          <a:p>
            <a:pPr marL="342900" indent="-342900">
              <a:lnSpc>
                <a:spcPct val="120000"/>
              </a:lnSpc>
              <a:buFont typeface="Arial" panose="020B0604020202020204" pitchFamily="34" charset="0"/>
              <a:buChar char="•"/>
            </a:pPr>
            <a:endPar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39183" b="65665"/>
          <a:stretch>
            <a:fillRect/>
          </a:stretch>
        </p:blipFill>
        <p:spPr>
          <a:xfrm>
            <a:off x="6889448" y="945512"/>
            <a:ext cx="4862921" cy="3228124"/>
          </a:xfrm>
          <a:prstGeom prst="rect">
            <a:avLst/>
          </a:prstGeom>
        </p:spPr>
      </p:pic>
      <p:sp>
        <p:nvSpPr>
          <p:cNvPr id="4" name="内容占位符 1"/>
          <p:cNvSpPr txBox="1"/>
          <p:nvPr/>
        </p:nvSpPr>
        <p:spPr>
          <a:xfrm>
            <a:off x="802640" y="1261749"/>
            <a:ext cx="5977890" cy="502920"/>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70C0"/>
                </a:solidFill>
              </a:rPr>
              <a:t>生成问答数据</a:t>
            </a:r>
          </a:p>
        </p:txBody>
      </p:sp>
      <p:sp>
        <p:nvSpPr>
          <p:cNvPr id="10" name="文本框 9"/>
          <p:cNvSpPr txBox="1"/>
          <p:nvPr/>
        </p:nvSpPr>
        <p:spPr>
          <a:xfrm>
            <a:off x="3295755" y="5012739"/>
            <a:ext cx="2239752" cy="1624740"/>
          </a:xfrm>
          <a:prstGeom prst="rect">
            <a:avLst/>
          </a:prstGeom>
          <a:noFill/>
        </p:spPr>
        <p:txBody>
          <a:bodyPr wrap="square">
            <a:spAutoFit/>
          </a:bodyPr>
          <a:lstStyle/>
          <a:p>
            <a:pPr>
              <a:lnSpc>
                <a:spcPct val="120000"/>
              </a:lnSpc>
            </a:pPr>
            <a:r>
              <a:rPr lang="zh-CN" altLang="en-US" sz="1200" i="1" dirty="0">
                <a:latin typeface="+mn-ea"/>
              </a:rPr>
              <a:t>脑脊液颜色</a:t>
            </a:r>
          </a:p>
          <a:p>
            <a:pPr>
              <a:lnSpc>
                <a:spcPct val="120000"/>
              </a:lnSpc>
            </a:pPr>
            <a:r>
              <a:rPr lang="zh-CN" altLang="en-US" sz="1200" i="1" dirty="0">
                <a:latin typeface="+mn-ea"/>
              </a:rPr>
              <a:t>植物血凝素皮内试验</a:t>
            </a:r>
          </a:p>
          <a:p>
            <a:pPr>
              <a:lnSpc>
                <a:spcPct val="120000"/>
              </a:lnSpc>
            </a:pPr>
            <a:r>
              <a:rPr lang="zh-CN" altLang="en-US" sz="1200" i="1" dirty="0">
                <a:latin typeface="+mn-ea"/>
              </a:rPr>
              <a:t>梅毒螺旋体抗体</a:t>
            </a:r>
          </a:p>
          <a:p>
            <a:pPr>
              <a:lnSpc>
                <a:spcPct val="120000"/>
              </a:lnSpc>
            </a:pPr>
            <a:r>
              <a:rPr lang="zh-CN" altLang="en-US" sz="1200" i="1" dirty="0">
                <a:latin typeface="+mn-ea"/>
              </a:rPr>
              <a:t>二硝基氯苯（DNCB）</a:t>
            </a:r>
          </a:p>
          <a:p>
            <a:pPr>
              <a:lnSpc>
                <a:spcPct val="120000"/>
              </a:lnSpc>
            </a:pPr>
            <a:r>
              <a:rPr lang="zh-CN" altLang="en-US" sz="1200" i="1" dirty="0">
                <a:latin typeface="+mn-ea"/>
              </a:rPr>
              <a:t>交叉配血试验</a:t>
            </a:r>
          </a:p>
          <a:p>
            <a:pPr>
              <a:lnSpc>
                <a:spcPct val="120000"/>
              </a:lnSpc>
            </a:pPr>
            <a:r>
              <a:rPr lang="zh-CN" altLang="en-US" sz="1200" i="1" dirty="0">
                <a:latin typeface="+mn-ea"/>
              </a:rPr>
              <a:t>淋巴细胞数</a:t>
            </a:r>
          </a:p>
          <a:p>
            <a:pPr>
              <a:lnSpc>
                <a:spcPct val="120000"/>
              </a:lnSpc>
            </a:pPr>
            <a:r>
              <a:rPr lang="zh-CN" altLang="en-US" sz="1200" i="1" dirty="0">
                <a:latin typeface="+mn-ea"/>
              </a:rPr>
              <a:t>血清乳酸脱氢酶</a:t>
            </a:r>
            <a:r>
              <a:rPr lang="en-US" altLang="zh-CN" sz="1200" i="1" dirty="0">
                <a:latin typeface="+mn-ea"/>
              </a:rPr>
              <a:t>…</a:t>
            </a:r>
            <a:endParaRPr lang="zh-CN" altLang="en-US" sz="1200" i="1" dirty="0">
              <a:latin typeface="+mn-ea"/>
            </a:endParaRPr>
          </a:p>
        </p:txBody>
      </p:sp>
      <p:sp>
        <p:nvSpPr>
          <p:cNvPr id="11" name="左大括号 10"/>
          <p:cNvSpPr/>
          <p:nvPr/>
        </p:nvSpPr>
        <p:spPr>
          <a:xfrm>
            <a:off x="2743471" y="5345372"/>
            <a:ext cx="364066" cy="119856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13" name="文本框 12"/>
          <p:cNvSpPr txBox="1"/>
          <p:nvPr/>
        </p:nvSpPr>
        <p:spPr>
          <a:xfrm>
            <a:off x="7834289" y="5012600"/>
            <a:ext cx="6096000" cy="1402820"/>
          </a:xfrm>
          <a:prstGeom prst="rect">
            <a:avLst/>
          </a:prstGeom>
          <a:noFill/>
        </p:spPr>
        <p:txBody>
          <a:bodyPr wrap="square">
            <a:spAutoFit/>
          </a:bodyPr>
          <a:lstStyle/>
          <a:p>
            <a:pPr>
              <a:lnSpc>
                <a:spcPct val="120000"/>
              </a:lnSpc>
            </a:pPr>
            <a:r>
              <a:rPr lang="zh-CN" altLang="en-US" sz="1200" i="1" dirty="0">
                <a:latin typeface="+mn-ea"/>
              </a:rPr>
              <a:t>__label__symptom_disease , 前列腺肥大 可能 是 什么 病</a:t>
            </a:r>
            <a:endParaRPr lang="en-US" altLang="zh-CN" sz="1200" i="1" dirty="0">
              <a:latin typeface="+mn-ea"/>
            </a:endParaRPr>
          </a:p>
          <a:p>
            <a:pPr>
              <a:lnSpc>
                <a:spcPct val="120000"/>
              </a:lnSpc>
            </a:pPr>
            <a:r>
              <a:rPr lang="en-US" altLang="zh-CN" sz="1200" i="1" dirty="0">
                <a:latin typeface="+mn-ea"/>
              </a:rPr>
              <a:t>__label__</a:t>
            </a:r>
            <a:r>
              <a:rPr lang="en-US" altLang="zh-CN" sz="1200" i="1" dirty="0" err="1">
                <a:latin typeface="+mn-ea"/>
              </a:rPr>
              <a:t>disease_acompany</a:t>
            </a:r>
            <a:r>
              <a:rPr lang="en-US" altLang="zh-CN" sz="1200" i="1" dirty="0">
                <a:latin typeface="+mn-ea"/>
              </a:rPr>
              <a:t> , </a:t>
            </a:r>
            <a:r>
              <a:rPr lang="zh-CN" altLang="en-US" sz="1200" i="1" dirty="0">
                <a:latin typeface="+mn-ea"/>
              </a:rPr>
              <a:t>诺卡放线菌病 伴随 发生</a:t>
            </a:r>
            <a:endParaRPr lang="en-US" altLang="zh-CN" sz="1200" i="1" dirty="0">
              <a:latin typeface="+mn-ea"/>
            </a:endParaRPr>
          </a:p>
          <a:p>
            <a:pPr>
              <a:lnSpc>
                <a:spcPct val="120000"/>
              </a:lnSpc>
            </a:pPr>
            <a:r>
              <a:rPr lang="en-US" altLang="zh-CN" sz="1200" i="1" dirty="0">
                <a:latin typeface="+mn-ea"/>
              </a:rPr>
              <a:t>__label__</a:t>
            </a:r>
            <a:r>
              <a:rPr lang="en-US" altLang="zh-CN" sz="1200" i="1" dirty="0" err="1">
                <a:latin typeface="+mn-ea"/>
              </a:rPr>
              <a:t>disease_drug</a:t>
            </a:r>
            <a:r>
              <a:rPr lang="en-US" altLang="zh-CN" sz="1200" i="1" dirty="0">
                <a:latin typeface="+mn-ea"/>
              </a:rPr>
              <a:t> , </a:t>
            </a:r>
            <a:r>
              <a:rPr lang="zh-CN" altLang="en-US" sz="1200" i="1" dirty="0">
                <a:latin typeface="+mn-ea"/>
              </a:rPr>
              <a:t>瑞列绦虫病 推荐 什么 药</a:t>
            </a:r>
            <a:endParaRPr lang="en-US" altLang="zh-CN" sz="1200" i="1" dirty="0">
              <a:latin typeface="+mn-ea"/>
            </a:endParaRPr>
          </a:p>
          <a:p>
            <a:pPr>
              <a:lnSpc>
                <a:spcPct val="120000"/>
              </a:lnSpc>
            </a:pPr>
            <a:r>
              <a:rPr lang="en-US" altLang="zh-CN" sz="1200" i="1" dirty="0">
                <a:latin typeface="+mn-ea"/>
              </a:rPr>
              <a:t>__label__</a:t>
            </a:r>
            <a:r>
              <a:rPr lang="en-US" altLang="zh-CN" sz="1200" i="1" dirty="0" err="1">
                <a:latin typeface="+mn-ea"/>
              </a:rPr>
              <a:t>disease_lasttime</a:t>
            </a:r>
            <a:r>
              <a:rPr lang="en-US" altLang="zh-CN" sz="1200" i="1" dirty="0">
                <a:latin typeface="+mn-ea"/>
              </a:rPr>
              <a:t> , </a:t>
            </a:r>
            <a:r>
              <a:rPr lang="zh-CN" altLang="en-US" sz="1200" i="1" dirty="0">
                <a:latin typeface="+mn-ea"/>
              </a:rPr>
              <a:t>羊痘 持续时间 多久</a:t>
            </a:r>
            <a:endParaRPr lang="en-US" altLang="zh-CN" sz="1200" i="1" dirty="0">
              <a:latin typeface="+mn-ea"/>
            </a:endParaRPr>
          </a:p>
          <a:p>
            <a:pPr>
              <a:lnSpc>
                <a:spcPct val="120000"/>
              </a:lnSpc>
            </a:pPr>
            <a:r>
              <a:rPr lang="en-US" altLang="zh-CN" sz="1200" i="1" dirty="0">
                <a:latin typeface="+mn-ea"/>
              </a:rPr>
              <a:t>__label__</a:t>
            </a:r>
            <a:r>
              <a:rPr lang="en-US" altLang="zh-CN" sz="1200" i="1" dirty="0" err="1">
                <a:latin typeface="+mn-ea"/>
              </a:rPr>
              <a:t>disease_easyget</a:t>
            </a:r>
            <a:r>
              <a:rPr lang="en-US" altLang="zh-CN" sz="1200" i="1" dirty="0">
                <a:latin typeface="+mn-ea"/>
              </a:rPr>
              <a:t> , </a:t>
            </a:r>
            <a:r>
              <a:rPr lang="zh-CN" altLang="en-US" sz="1200" i="1" dirty="0">
                <a:latin typeface="+mn-ea"/>
              </a:rPr>
              <a:t>肠道病毒</a:t>
            </a:r>
            <a:r>
              <a:rPr lang="en-US" altLang="zh-CN" sz="1200" i="1" dirty="0">
                <a:latin typeface="+mn-ea"/>
              </a:rPr>
              <a:t>71</a:t>
            </a:r>
            <a:r>
              <a:rPr lang="zh-CN" altLang="en-US" sz="1200" i="1" dirty="0">
                <a:latin typeface="+mn-ea"/>
              </a:rPr>
              <a:t>型感染 容易 中招</a:t>
            </a:r>
            <a:endParaRPr lang="en-US" altLang="zh-CN" sz="1200" i="1" dirty="0">
              <a:latin typeface="+mn-ea"/>
            </a:endParaRPr>
          </a:p>
          <a:p>
            <a:pPr>
              <a:lnSpc>
                <a:spcPct val="120000"/>
              </a:lnSpc>
            </a:pPr>
            <a:r>
              <a:rPr lang="en-US" altLang="zh-CN" sz="1200" i="1" dirty="0">
                <a:latin typeface="+mn-ea"/>
              </a:rPr>
              <a:t>__label__</a:t>
            </a:r>
            <a:r>
              <a:rPr lang="en-US" altLang="zh-CN" sz="1200" i="1" dirty="0" err="1">
                <a:latin typeface="+mn-ea"/>
              </a:rPr>
              <a:t>disease_check</a:t>
            </a:r>
            <a:r>
              <a:rPr lang="en-US" altLang="zh-CN" sz="1200" i="1" dirty="0">
                <a:latin typeface="+mn-ea"/>
              </a:rPr>
              <a:t> , </a:t>
            </a:r>
            <a:r>
              <a:rPr lang="zh-CN" altLang="en-US" sz="1200" i="1" dirty="0">
                <a:latin typeface="+mn-ea"/>
              </a:rPr>
              <a:t>肠伤寒 应该 检查 什么</a:t>
            </a:r>
            <a:r>
              <a:rPr lang="en-US" altLang="zh-CN" sz="1200" i="1" dirty="0">
                <a:latin typeface="+mn-ea"/>
              </a:rPr>
              <a:t>…</a:t>
            </a:r>
            <a:endParaRPr lang="zh-CN" altLang="en-US" sz="1200" i="1" dirty="0">
              <a:latin typeface="+mn-ea"/>
            </a:endParaRPr>
          </a:p>
        </p:txBody>
      </p:sp>
      <p:sp>
        <p:nvSpPr>
          <p:cNvPr id="17" name="文本框 16"/>
          <p:cNvSpPr txBox="1"/>
          <p:nvPr/>
        </p:nvSpPr>
        <p:spPr>
          <a:xfrm>
            <a:off x="5127684" y="5428204"/>
            <a:ext cx="6965830" cy="400110"/>
          </a:xfrm>
          <a:prstGeom prst="rect">
            <a:avLst/>
          </a:prstGeom>
          <a:noFill/>
        </p:spPr>
        <p:txBody>
          <a:bodyPr wrap="square">
            <a:spAutoFit/>
          </a:bodyPr>
          <a:lstStyle/>
          <a:p>
            <a:r>
              <a:rPr lang="en-US" altLang="zh-CN" sz="2000" dirty="0" err="1">
                <a:latin typeface="+mn-ea"/>
              </a:rPr>
              <a:t>training_data</a:t>
            </a:r>
            <a:r>
              <a:rPr lang="zh-CN" altLang="en-US" sz="2000" dirty="0">
                <a:latin typeface="+mn-ea"/>
              </a:rPr>
              <a:t>片段：</a:t>
            </a:r>
          </a:p>
        </p:txBody>
      </p:sp>
      <p:sp>
        <p:nvSpPr>
          <p:cNvPr id="18" name="左大括号 17"/>
          <p:cNvSpPr/>
          <p:nvPr/>
        </p:nvSpPr>
        <p:spPr>
          <a:xfrm>
            <a:off x="7625751" y="5253487"/>
            <a:ext cx="208538" cy="8540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p:cNvSpPr txBox="1"/>
          <p:nvPr/>
        </p:nvSpPr>
        <p:spPr>
          <a:xfrm>
            <a:off x="764190" y="3992954"/>
            <a:ext cx="6965830" cy="1476375"/>
          </a:xfrm>
          <a:prstGeom prst="rect">
            <a:avLst/>
          </a:prstGeom>
          <a:noFill/>
        </p:spPr>
        <p:txBody>
          <a:bodyPr wrap="square">
            <a:spAutoFit/>
          </a:bodyPr>
          <a:lstStyle/>
          <a:p>
            <a:r>
              <a:rPr lang="en-US" altLang="zh-CN" sz="1800" b="0" i="0" dirty="0" err="1">
                <a:solidFill>
                  <a:srgbClr val="0055AA"/>
                </a:solidFill>
                <a:effectLst/>
                <a:latin typeface="Consolas" panose="020B0609020204030204" charset="0"/>
                <a:cs typeface="Consolas" panose="020B0609020204030204" charset="0"/>
              </a:rPr>
              <a:t>self</a:t>
            </a:r>
            <a:r>
              <a:rPr lang="en-US" altLang="zh-CN" sz="1800" b="0" i="0" dirty="0" err="1">
                <a:solidFill>
                  <a:srgbClr val="333333"/>
                </a:solidFill>
                <a:effectLst/>
                <a:latin typeface="Consolas" panose="020B0609020204030204" charset="0"/>
                <a:cs typeface="Consolas" panose="020B0609020204030204" charset="0"/>
              </a:rPr>
              <a:t>.</a:t>
            </a:r>
            <a:r>
              <a:rPr lang="en-US" altLang="zh-CN" sz="1800" b="0" i="0" dirty="0" err="1">
                <a:solidFill>
                  <a:srgbClr val="000000"/>
                </a:solidFill>
                <a:effectLst/>
                <a:latin typeface="Consolas" panose="020B0609020204030204" charset="0"/>
                <a:cs typeface="Consolas" panose="020B0609020204030204" charset="0"/>
              </a:rPr>
              <a:t>symptom_qwds</a:t>
            </a:r>
            <a:r>
              <a:rPr lang="en-US" altLang="zh-CN" sz="1800" b="0" i="0" dirty="0">
                <a:solidFill>
                  <a:srgbClr val="000000"/>
                </a:solidFill>
                <a:effectLst/>
                <a:latin typeface="Consolas" panose="020B0609020204030204" charset="0"/>
                <a:cs typeface="Consolas" panose="020B0609020204030204" charset="0"/>
              </a:rPr>
              <a:t> </a:t>
            </a:r>
            <a:r>
              <a:rPr lang="en-US" altLang="zh-CN" sz="1800" b="0" i="0" dirty="0">
                <a:solidFill>
                  <a:srgbClr val="981A1A"/>
                </a:solidFill>
                <a:effectLst/>
                <a:latin typeface="Consolas" panose="020B0609020204030204" charset="0"/>
                <a:cs typeface="Consolas" panose="020B0609020204030204" charset="0"/>
              </a:rPr>
              <a:t>= </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AA1111"/>
                </a:solidFill>
                <a:effectLst/>
                <a:latin typeface="Consolas" panose="020B0609020204030204" charset="0"/>
                <a:cs typeface="Consolas" panose="020B0609020204030204" charset="0"/>
              </a:rPr>
              <a:t>'</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什么症状</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什么症候</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有什么表现</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是怎样的</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是什么样的</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a:t>
            </a:r>
            <a:br>
              <a:rPr lang="en-US" altLang="zh-CN" sz="1800" b="0" i="0" dirty="0">
                <a:solidFill>
                  <a:srgbClr val="333333"/>
                </a:solidFill>
                <a:effectLst/>
                <a:latin typeface="Consolas" panose="020B0609020204030204" charset="0"/>
                <a:cs typeface="Consolas" panose="020B0609020204030204" charset="0"/>
              </a:rPr>
            </a:br>
            <a:r>
              <a:rPr lang="en-US" altLang="zh-CN" sz="1800" b="0" i="0" dirty="0">
                <a:solidFill>
                  <a:srgbClr val="AA1111"/>
                </a:solidFill>
                <a:effectLst/>
                <a:latin typeface="Consolas" panose="020B0609020204030204" charset="0"/>
                <a:cs typeface="Consolas" panose="020B0609020204030204" charset="0"/>
              </a:rPr>
              <a:t>'</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哪里不舒服</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哪里难受</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反应如何</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什么不适</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会怎样</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a:t>
            </a:r>
            <a:r>
              <a:rPr lang="zh-CN" altLang="en-US" dirty="0">
                <a:latin typeface="Consolas" panose="020B0609020204030204" charset="0"/>
                <a:cs typeface="Consolas" panose="020B0609020204030204" charset="0"/>
              </a:rPr>
              <a:t> </a:t>
            </a:r>
            <a:br>
              <a:rPr lang="zh-CN" altLang="en-US" dirty="0"/>
            </a:b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知识问答</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23</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439420" y="1751330"/>
            <a:ext cx="6256655" cy="4890135"/>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1800" b="0" i="0" dirty="0">
                <a:solidFill>
                  <a:srgbClr val="333333"/>
                </a:solidFill>
                <a:effectLst/>
                <a:latin typeface="Consolas" panose="020B0609020204030204" charset="0"/>
                <a:cs typeface="Consolas" panose="020B0609020204030204" charset="0"/>
              </a:rPr>
              <a:t>在文本分类程序中，调用</a:t>
            </a:r>
            <a:r>
              <a:rPr lang="en-US" altLang="zh-CN" sz="1800" b="0" i="0" dirty="0" err="1">
                <a:solidFill>
                  <a:srgbClr val="333333"/>
                </a:solidFill>
                <a:effectLst/>
                <a:latin typeface="Consolas" panose="020B0609020204030204" charset="0"/>
                <a:cs typeface="Consolas" panose="020B0609020204030204" charset="0"/>
              </a:rPr>
              <a:t>fasttext</a:t>
            </a:r>
            <a:r>
              <a:rPr lang="zh-CN" altLang="en-US" sz="1800" b="0" i="0" dirty="0">
                <a:solidFill>
                  <a:srgbClr val="333333"/>
                </a:solidFill>
                <a:effectLst/>
                <a:latin typeface="Consolas" panose="020B0609020204030204" charset="0"/>
                <a:cs typeface="Consolas" panose="020B0609020204030204" charset="0"/>
              </a:rPr>
              <a:t>包，在初始化阶段，使用前述训练文件，训练得到分类模型</a:t>
            </a:r>
            <a:r>
              <a:rPr lang="en-US" altLang="zh-CN" sz="1800" b="0" i="0" dirty="0">
                <a:solidFill>
                  <a:srgbClr val="333333"/>
                </a:solidFill>
                <a:effectLst/>
                <a:latin typeface="Consolas" panose="020B0609020204030204" charset="0"/>
                <a:cs typeface="Consolas" panose="020B0609020204030204" charset="0"/>
              </a:rPr>
              <a:t>classifier</a:t>
            </a:r>
            <a:r>
              <a:rPr lang="zh-CN" altLang="en-US" sz="1800" b="0" i="0" dirty="0">
                <a:solidFill>
                  <a:srgbClr val="333333"/>
                </a:solidFill>
                <a:effectLst/>
                <a:latin typeface="Consolas" panose="020B0609020204030204" charset="0"/>
                <a:cs typeface="Consolas" panose="020B0609020204030204" charset="0"/>
              </a:rPr>
              <a:t>。</a:t>
            </a:r>
            <a:br>
              <a:rPr lang="zh-CN" altLang="en-US" sz="1800" b="0" i="0" dirty="0">
                <a:solidFill>
                  <a:srgbClr val="333333"/>
                </a:solidFill>
                <a:effectLst/>
                <a:latin typeface="Consolas" panose="020B0609020204030204" charset="0"/>
                <a:cs typeface="Consolas" panose="020B0609020204030204" charset="0"/>
              </a:rPr>
            </a:br>
            <a:r>
              <a:rPr lang="zh-CN" altLang="en-US" sz="1800" b="0" i="0" dirty="0">
                <a:solidFill>
                  <a:srgbClr val="333333"/>
                </a:solidFill>
                <a:effectLst/>
                <a:latin typeface="Consolas" panose="020B0609020204030204" charset="0"/>
                <a:cs typeface="Consolas" panose="020B0609020204030204" charset="0"/>
              </a:rPr>
              <a:t>后续数据到来的时候直接使用模型进行分类（</a:t>
            </a:r>
            <a:r>
              <a:rPr lang="en-US" altLang="zh-CN" sz="1800" b="0" i="0" dirty="0">
                <a:solidFill>
                  <a:srgbClr val="333333"/>
                </a:solidFill>
                <a:effectLst/>
                <a:latin typeface="Consolas" panose="020B0609020204030204" charset="0"/>
                <a:cs typeface="Consolas" panose="020B0609020204030204" charset="0"/>
              </a:rPr>
              <a:t>15</a:t>
            </a:r>
            <a:r>
              <a:rPr lang="zh-CN" altLang="en-US" sz="1800" b="0" i="0" dirty="0">
                <a:solidFill>
                  <a:srgbClr val="333333"/>
                </a:solidFill>
                <a:effectLst/>
                <a:latin typeface="Consolas" panose="020B0609020204030204" charset="0"/>
                <a:cs typeface="Consolas" panose="020B0609020204030204" charset="0"/>
              </a:rPr>
              <a:t>类）</a:t>
            </a:r>
            <a:r>
              <a:rPr lang="zh-CN" altLang="en-US" sz="2000" b="0" i="0" dirty="0">
                <a:solidFill>
                  <a:srgbClr val="333333"/>
                </a:solidFill>
                <a:effectLst/>
                <a:latin typeface="Consolas" panose="020B0609020204030204" charset="0"/>
                <a:cs typeface="Consolas" panose="020B0609020204030204" charset="0"/>
              </a:rPr>
              <a:t>。</a:t>
            </a:r>
            <a:endParaRPr lang="en-US" altLang="zh-CN" sz="2000" dirty="0">
              <a:latin typeface="Consolas" panose="020B0609020204030204" charset="0"/>
              <a:ea typeface="宋体" panose="02010600030101010101" pitchFamily="2" charset="-122"/>
              <a:cs typeface="Consolas" panose="020B0609020204030204" charset="0"/>
            </a:endParaRPr>
          </a:p>
          <a:p>
            <a:pPr marL="342900" indent="-342900">
              <a:lnSpc>
                <a:spcPct val="120000"/>
              </a:lnSpc>
              <a:buFont typeface="Arial" panose="020B0604020202020204" pitchFamily="34" charset="0"/>
              <a:buChar char="•"/>
            </a:pPr>
            <a:endParaRPr lang="en-US" altLang="zh-CN" sz="1800" b="0" i="0" dirty="0">
              <a:solidFill>
                <a:srgbClr val="333333"/>
              </a:solidFill>
              <a:effectLst/>
              <a:latin typeface="Consolas" panose="020B0609020204030204" charset="0"/>
              <a:cs typeface="Consolas" panose="020B0609020204030204" charset="0"/>
            </a:endParaRPr>
          </a:p>
          <a:p>
            <a:pPr marL="342900" indent="-342900">
              <a:lnSpc>
                <a:spcPct val="120000"/>
              </a:lnSpc>
              <a:buFont typeface="Arial" panose="020B0604020202020204" pitchFamily="34" charset="0"/>
              <a:buChar char="•"/>
            </a:pPr>
            <a:r>
              <a:rPr lang="en-US" altLang="zh-CN" sz="1800" b="0" i="0" dirty="0" err="1">
                <a:solidFill>
                  <a:srgbClr val="333333"/>
                </a:solidFill>
                <a:effectLst/>
                <a:latin typeface="Consolas" panose="020B0609020204030204" charset="0"/>
                <a:cs typeface="Consolas" panose="020B0609020204030204" charset="0"/>
              </a:rPr>
              <a:t>fastText</a:t>
            </a:r>
            <a:r>
              <a:rPr lang="zh-CN" altLang="en-US" sz="1800" b="0" i="0" dirty="0">
                <a:solidFill>
                  <a:srgbClr val="333333"/>
                </a:solidFill>
                <a:effectLst/>
                <a:latin typeface="Consolas" panose="020B0609020204030204" charset="0"/>
                <a:cs typeface="Consolas" panose="020B0609020204030204" charset="0"/>
              </a:rPr>
              <a:t>的核心思想就是：将整篇文档的词及</a:t>
            </a:r>
            <a:r>
              <a:rPr lang="en-US" altLang="zh-CN" sz="1800" b="0" i="0" dirty="0">
                <a:solidFill>
                  <a:srgbClr val="333333"/>
                </a:solidFill>
                <a:effectLst/>
                <a:latin typeface="Consolas" panose="020B0609020204030204" charset="0"/>
                <a:cs typeface="Consolas" panose="020B0609020204030204" charset="0"/>
              </a:rPr>
              <a:t>n-gram</a:t>
            </a:r>
            <a:r>
              <a:rPr lang="zh-CN" altLang="en-US" sz="1800" b="0" i="0" dirty="0">
                <a:solidFill>
                  <a:srgbClr val="333333"/>
                </a:solidFill>
                <a:effectLst/>
                <a:latin typeface="Consolas" panose="020B0609020204030204" charset="0"/>
                <a:cs typeface="Consolas" panose="020B0609020204030204" charset="0"/>
              </a:rPr>
              <a:t>向量叠加平均得到文档向量，然后使用文档向量做</a:t>
            </a:r>
            <a:br>
              <a:rPr lang="zh-CN" altLang="en-US" sz="1800" b="0" i="0" dirty="0">
                <a:solidFill>
                  <a:srgbClr val="333333"/>
                </a:solidFill>
                <a:effectLst/>
                <a:latin typeface="Consolas" panose="020B0609020204030204" charset="0"/>
                <a:cs typeface="Consolas" panose="020B0609020204030204" charset="0"/>
              </a:rPr>
            </a:br>
            <a:r>
              <a:rPr lang="en-US" altLang="zh-CN" sz="1800" b="0" i="0" dirty="0" err="1">
                <a:solidFill>
                  <a:srgbClr val="333333"/>
                </a:solidFill>
                <a:effectLst/>
                <a:latin typeface="Consolas" panose="020B0609020204030204" charset="0"/>
                <a:cs typeface="Consolas" panose="020B0609020204030204" charset="0"/>
              </a:rPr>
              <a:t>softmax</a:t>
            </a:r>
            <a:r>
              <a:rPr lang="zh-CN" altLang="en-US" sz="1800" b="0" i="0" dirty="0">
                <a:solidFill>
                  <a:srgbClr val="333333"/>
                </a:solidFill>
                <a:effectLst/>
                <a:latin typeface="Consolas" panose="020B0609020204030204" charset="0"/>
                <a:cs typeface="Consolas" panose="020B0609020204030204" charset="0"/>
              </a:rPr>
              <a:t>多分类。这中间涉及到两个技巧：字符级</a:t>
            </a:r>
            <a:r>
              <a:rPr lang="en-US" altLang="zh-CN" sz="1800" b="0" i="0" dirty="0">
                <a:solidFill>
                  <a:srgbClr val="333333"/>
                </a:solidFill>
                <a:effectLst/>
                <a:latin typeface="Consolas" panose="020B0609020204030204" charset="0"/>
                <a:cs typeface="Consolas" panose="020B0609020204030204" charset="0"/>
              </a:rPr>
              <a:t>n-gram</a:t>
            </a:r>
            <a:r>
              <a:rPr lang="zh-CN" altLang="en-US" sz="1800" b="0" i="0" dirty="0">
                <a:solidFill>
                  <a:srgbClr val="333333"/>
                </a:solidFill>
                <a:effectLst/>
                <a:latin typeface="Consolas" panose="020B0609020204030204" charset="0"/>
                <a:cs typeface="Consolas" panose="020B0609020204030204" charset="0"/>
              </a:rPr>
              <a:t>特征的引入以及分层</a:t>
            </a:r>
            <a:r>
              <a:rPr lang="en-US" altLang="zh-CN" sz="1800" b="0" i="0" dirty="0" err="1">
                <a:solidFill>
                  <a:srgbClr val="333333"/>
                </a:solidFill>
                <a:effectLst/>
                <a:latin typeface="Consolas" panose="020B0609020204030204" charset="0"/>
                <a:cs typeface="Consolas" panose="020B0609020204030204" charset="0"/>
              </a:rPr>
              <a:t>Softmax</a:t>
            </a:r>
            <a:r>
              <a:rPr lang="zh-CN" altLang="en-US" sz="1800" b="0" i="0" dirty="0">
                <a:solidFill>
                  <a:srgbClr val="333333"/>
                </a:solidFill>
                <a:effectLst/>
                <a:latin typeface="Consolas" panose="020B0609020204030204" charset="0"/>
                <a:cs typeface="Consolas" panose="020B0609020204030204" charset="0"/>
              </a:rPr>
              <a:t>分类。</a:t>
            </a:r>
            <a:r>
              <a:rPr lang="zh-CN" altLang="en-US" sz="2000" dirty="0">
                <a:latin typeface="Consolas" panose="020B0609020204030204" charset="0"/>
                <a:cs typeface="Consolas" panose="020B0609020204030204" charset="0"/>
              </a:rPr>
              <a:t> </a:t>
            </a:r>
            <a:endParaRPr lang="en-US" altLang="zh-CN" sz="2000" dirty="0">
              <a:latin typeface="Consolas" panose="020B0609020204030204" charset="0"/>
              <a:cs typeface="Consolas" panose="020B0609020204030204" charset="0"/>
            </a:endParaRPr>
          </a:p>
          <a:p>
            <a:pPr marL="342900" indent="-342900">
              <a:lnSpc>
                <a:spcPct val="120000"/>
              </a:lnSpc>
              <a:buFont typeface="Arial" panose="020B0604020202020204" pitchFamily="34" charset="0"/>
              <a:buChar char="•"/>
            </a:pPr>
            <a:endParaRPr lang="en-US" altLang="zh-CN" sz="2000" dirty="0">
              <a:solidFill>
                <a:schemeClr val="tx1"/>
              </a:solidFill>
              <a:latin typeface="Consolas" panose="020B0609020204030204" charset="0"/>
              <a:ea typeface="宋体" panose="02010600030101010101" pitchFamily="2" charset="-122"/>
              <a:cs typeface="Consolas" panose="020B0609020204030204" charset="0"/>
            </a:endParaRPr>
          </a:p>
          <a:p>
            <a:pPr marL="342900" indent="-342900">
              <a:lnSpc>
                <a:spcPct val="120000"/>
              </a:lnSpc>
              <a:buFont typeface="Arial" panose="020B0604020202020204" pitchFamily="34" charset="0"/>
              <a:buChar char="•"/>
            </a:pPr>
            <a:r>
              <a:rPr lang="en-US" altLang="zh-CN" sz="1800" b="0" i="0" dirty="0" err="1">
                <a:solidFill>
                  <a:srgbClr val="333333"/>
                </a:solidFill>
                <a:effectLst/>
                <a:latin typeface="Consolas" panose="020B0609020204030204" charset="0"/>
                <a:cs typeface="Consolas" panose="020B0609020204030204" charset="0"/>
              </a:rPr>
              <a:t>fastText</a:t>
            </a:r>
            <a:r>
              <a:rPr lang="zh-CN" altLang="en-US" sz="1800" b="0" i="0" dirty="0">
                <a:solidFill>
                  <a:srgbClr val="333333"/>
                </a:solidFill>
                <a:effectLst/>
                <a:latin typeface="Consolas" panose="020B0609020204030204" charset="0"/>
                <a:cs typeface="Consolas" panose="020B0609020204030204" charset="0"/>
              </a:rPr>
              <a:t>模型只有三层：输入层、隐含层、输出层。输入是多个单词及其</a:t>
            </a:r>
            <a:r>
              <a:rPr lang="en-US" altLang="zh-CN" sz="1800" b="0" i="0" dirty="0">
                <a:solidFill>
                  <a:srgbClr val="333333"/>
                </a:solidFill>
                <a:effectLst/>
                <a:latin typeface="Consolas" panose="020B0609020204030204" charset="0"/>
                <a:cs typeface="Consolas" panose="020B0609020204030204" charset="0"/>
              </a:rPr>
              <a:t>n-gram</a:t>
            </a:r>
            <a:r>
              <a:rPr lang="zh-CN" altLang="en-US" sz="1800" b="0" i="0" dirty="0">
                <a:solidFill>
                  <a:srgbClr val="333333"/>
                </a:solidFill>
                <a:effectLst/>
                <a:latin typeface="Consolas" panose="020B0609020204030204" charset="0"/>
                <a:cs typeface="Consolas" panose="020B0609020204030204" charset="0"/>
              </a:rPr>
              <a:t>特征，这些特征用于表</a:t>
            </a:r>
            <a:br>
              <a:rPr lang="zh-CN" altLang="en-US" sz="1800" b="0" i="0" dirty="0">
                <a:solidFill>
                  <a:srgbClr val="333333"/>
                </a:solidFill>
                <a:effectLst/>
                <a:latin typeface="Consolas" panose="020B0609020204030204" charset="0"/>
                <a:cs typeface="Consolas" panose="020B0609020204030204" charset="0"/>
              </a:rPr>
            </a:br>
            <a:r>
              <a:rPr lang="zh-CN" altLang="en-US" sz="1800" b="0" i="0" dirty="0">
                <a:solidFill>
                  <a:srgbClr val="333333"/>
                </a:solidFill>
                <a:effectLst/>
                <a:latin typeface="Consolas" panose="020B0609020204030204" charset="0"/>
                <a:cs typeface="Consolas" panose="020B0609020204030204" charset="0"/>
              </a:rPr>
              <a:t>示整个文档；隐含层是对多个词向量的叠加平均，而输出层则采用了分层</a:t>
            </a:r>
            <a:r>
              <a:rPr lang="en-US" altLang="zh-CN" sz="1800" b="0" i="0" dirty="0" err="1">
                <a:solidFill>
                  <a:srgbClr val="333333"/>
                </a:solidFill>
                <a:effectLst/>
                <a:latin typeface="Consolas" panose="020B0609020204030204" charset="0"/>
                <a:cs typeface="Consolas" panose="020B0609020204030204" charset="0"/>
              </a:rPr>
              <a:t>softmax</a:t>
            </a:r>
            <a:r>
              <a:rPr lang="zh-CN" altLang="en-US" sz="1800" b="0" i="0" dirty="0">
                <a:solidFill>
                  <a:srgbClr val="333333"/>
                </a:solidFill>
                <a:effectLst/>
                <a:latin typeface="Consolas" panose="020B0609020204030204" charset="0"/>
                <a:cs typeface="Consolas" panose="020B0609020204030204" charset="0"/>
              </a:rPr>
              <a:t>，对隐含层的输出做</a:t>
            </a:r>
            <a:br>
              <a:rPr lang="zh-CN" altLang="en-US" sz="1800" b="0" i="0" dirty="0">
                <a:solidFill>
                  <a:srgbClr val="333333"/>
                </a:solidFill>
                <a:effectLst/>
                <a:latin typeface="Consolas" panose="020B0609020204030204" charset="0"/>
                <a:cs typeface="Consolas" panose="020B0609020204030204" charset="0"/>
              </a:rPr>
            </a:br>
            <a:r>
              <a:rPr lang="zh-CN" altLang="en-US" sz="1800" b="0" i="0" dirty="0">
                <a:solidFill>
                  <a:srgbClr val="333333"/>
                </a:solidFill>
                <a:effectLst/>
                <a:latin typeface="Consolas" panose="020B0609020204030204" charset="0"/>
                <a:cs typeface="Consolas" panose="020B0609020204030204" charset="0"/>
              </a:rPr>
              <a:t>一个多分类。</a:t>
            </a:r>
            <a:r>
              <a:rPr lang="zh-CN" altLang="en-US" sz="2000" dirty="0">
                <a:latin typeface="Consolas" panose="020B0609020204030204" charset="0"/>
                <a:cs typeface="Consolas" panose="020B0609020204030204" charset="0"/>
              </a:rPr>
              <a:t> </a:t>
            </a:r>
            <a:endParaRPr lang="en-US" altLang="zh-CN" sz="2000" dirty="0">
              <a:solidFill>
                <a:schemeClr val="tx1"/>
              </a:solidFill>
              <a:latin typeface="Consolas" panose="020B0609020204030204" charset="0"/>
              <a:ea typeface="宋体" panose="02010600030101010101" pitchFamily="2" charset="-122"/>
              <a:cs typeface="Consolas" panose="020B0609020204030204" charset="0"/>
            </a:endParaRPr>
          </a:p>
        </p:txBody>
      </p:sp>
      <p:sp>
        <p:nvSpPr>
          <p:cNvPr id="4" name="内容占位符 1"/>
          <p:cNvSpPr txBox="1"/>
          <p:nvPr/>
        </p:nvSpPr>
        <p:spPr>
          <a:xfrm>
            <a:off x="802640" y="1261749"/>
            <a:ext cx="5977890" cy="502920"/>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70C0"/>
                </a:solidFill>
              </a:rPr>
              <a:t>问题分类</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64649"/>
          <a:stretch>
            <a:fillRect/>
          </a:stretch>
        </p:blipFill>
        <p:spPr>
          <a:xfrm>
            <a:off x="6441108" y="1003840"/>
            <a:ext cx="4948252" cy="2056801"/>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137" y="3218226"/>
            <a:ext cx="4613223" cy="316419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知识问答</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439631" y="1629418"/>
            <a:ext cx="6132604" cy="5179695"/>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1600" b="0" i="0" dirty="0">
                <a:solidFill>
                  <a:srgbClr val="333333"/>
                </a:solidFill>
                <a:effectLst/>
                <a:latin typeface="Consolas" panose="020B0609020204030204" charset="0"/>
                <a:cs typeface="Consolas" panose="020B0609020204030204" charset="0"/>
              </a:rPr>
              <a:t>在实体检测程序中，调用</a:t>
            </a:r>
            <a:r>
              <a:rPr lang="en-US" altLang="zh-CN" sz="1600" b="0" i="0" dirty="0" err="1">
                <a:solidFill>
                  <a:srgbClr val="333333"/>
                </a:solidFill>
                <a:effectLst/>
                <a:latin typeface="Consolas" panose="020B0609020204030204" charset="0"/>
                <a:cs typeface="Consolas" panose="020B0609020204030204" charset="0"/>
              </a:rPr>
              <a:t>jieba</a:t>
            </a:r>
            <a:r>
              <a:rPr lang="zh-CN" altLang="en-US" sz="1600" b="0" i="0" dirty="0">
                <a:solidFill>
                  <a:srgbClr val="333333"/>
                </a:solidFill>
                <a:effectLst/>
                <a:latin typeface="Consolas" panose="020B0609020204030204" charset="0"/>
                <a:cs typeface="Consolas" panose="020B0609020204030204" charset="0"/>
              </a:rPr>
              <a:t>进行分词；再遍历分词后的句子，对照前面生成的各个类别的实体字典，查找相应的实体，并根据问题类型和实体生成查询语句：</a:t>
            </a:r>
          </a:p>
          <a:p>
            <a:pPr marL="342900" indent="-342900">
              <a:lnSpc>
                <a:spcPct val="120000"/>
              </a:lnSpc>
              <a:buFont typeface="Arial" panose="020B0604020202020204" pitchFamily="34" charset="0"/>
              <a:buChar char="•"/>
            </a:pPr>
            <a:endParaRPr lang="zh-CN" altLang="en-US" sz="1600" b="0" i="0" dirty="0">
              <a:solidFill>
                <a:srgbClr val="333333"/>
              </a:solidFill>
              <a:effectLst/>
              <a:latin typeface="Consolas" panose="020B0609020204030204" charset="0"/>
              <a:cs typeface="Consolas" panose="020B0609020204030204" charset="0"/>
            </a:endParaRPr>
          </a:p>
          <a:p>
            <a:pPr marL="342900" indent="-342900">
              <a:lnSpc>
                <a:spcPct val="120000"/>
              </a:lnSpc>
              <a:buFont typeface="Arial" panose="020B0604020202020204" pitchFamily="34" charset="0"/>
              <a:buChar char="•"/>
            </a:pPr>
            <a:endParaRPr lang="en-US" altLang="zh-CN" sz="1600" b="0" i="0" dirty="0">
              <a:solidFill>
                <a:srgbClr val="333333"/>
              </a:solidFill>
              <a:effectLst/>
              <a:latin typeface="Consolas" panose="020B0609020204030204" charset="0"/>
              <a:cs typeface="Consolas" panose="020B0609020204030204" charset="0"/>
            </a:endParaRPr>
          </a:p>
          <a:p>
            <a:pPr marL="342900" indent="-342900">
              <a:lnSpc>
                <a:spcPct val="120000"/>
              </a:lnSpc>
              <a:buFont typeface="Arial" panose="020B0604020202020204" pitchFamily="34" charset="0"/>
              <a:buChar char="•"/>
            </a:pPr>
            <a:endParaRPr lang="en-US" altLang="zh-CN" sz="1600" dirty="0">
              <a:latin typeface="Consolas" panose="020B0609020204030204" charset="0"/>
              <a:cs typeface="Consolas" panose="020B0609020204030204" charset="0"/>
            </a:endParaRPr>
          </a:p>
          <a:p>
            <a:pPr marL="342900" indent="-342900">
              <a:lnSpc>
                <a:spcPct val="120000"/>
              </a:lnSpc>
              <a:buFont typeface="Arial" panose="020B0604020202020204" pitchFamily="34" charset="0"/>
              <a:buChar char="•"/>
            </a:pPr>
            <a:endParaRPr lang="en-US" altLang="zh-CN" sz="1600" dirty="0">
              <a:latin typeface="Consolas" panose="020B0609020204030204" charset="0"/>
              <a:cs typeface="Consolas" panose="020B0609020204030204" charset="0"/>
            </a:endParaRPr>
          </a:p>
          <a:p>
            <a:pPr marL="342900" indent="-342900">
              <a:lnSpc>
                <a:spcPct val="120000"/>
              </a:lnSpc>
              <a:buFont typeface="Arial" panose="020B0604020202020204" pitchFamily="34" charset="0"/>
              <a:buChar char="•"/>
            </a:pPr>
            <a:r>
              <a:rPr lang="en-US" altLang="zh-CN" sz="1600" b="0" i="0" dirty="0" err="1">
                <a:solidFill>
                  <a:srgbClr val="333333"/>
                </a:solidFill>
                <a:effectLst/>
                <a:latin typeface="Consolas" panose="020B0609020204030204" charset="0"/>
                <a:cs typeface="Consolas" panose="020B0609020204030204" charset="0"/>
              </a:rPr>
              <a:t>Jieba</a:t>
            </a:r>
            <a:r>
              <a:rPr lang="zh-CN" altLang="en-US" sz="1600" b="0" i="0" dirty="0">
                <a:solidFill>
                  <a:srgbClr val="333333"/>
                </a:solidFill>
                <a:effectLst/>
                <a:latin typeface="Consolas" panose="020B0609020204030204" charset="0"/>
                <a:cs typeface="Consolas" panose="020B0609020204030204" charset="0"/>
              </a:rPr>
              <a:t>分词的基本原理：</a:t>
            </a:r>
            <a:endParaRPr lang="en-US" altLang="zh-CN" sz="1600" dirty="0">
              <a:solidFill>
                <a:srgbClr val="333333"/>
              </a:solidFill>
              <a:latin typeface="Consolas" panose="020B0609020204030204" charset="0"/>
              <a:cs typeface="Consolas" panose="020B0609020204030204" charset="0"/>
            </a:endParaRPr>
          </a:p>
          <a:p>
            <a:pPr marL="342900" indent="-342900">
              <a:lnSpc>
                <a:spcPct val="120000"/>
              </a:lnSpc>
              <a:buFont typeface="Arial" panose="020B0604020202020204" pitchFamily="34" charset="0"/>
              <a:buChar char="•"/>
            </a:pPr>
            <a:r>
              <a:rPr lang="en-US" altLang="zh-CN" sz="1600" b="0" i="0" dirty="0">
                <a:solidFill>
                  <a:srgbClr val="333333"/>
                </a:solidFill>
                <a:effectLst/>
                <a:latin typeface="Consolas" panose="020B0609020204030204" charset="0"/>
                <a:cs typeface="Consolas" panose="020B0609020204030204" charset="0"/>
              </a:rPr>
              <a:t>1. </a:t>
            </a:r>
            <a:r>
              <a:rPr lang="zh-CN" altLang="en-US" sz="1600" b="0" i="0" dirty="0">
                <a:solidFill>
                  <a:srgbClr val="333333"/>
                </a:solidFill>
                <a:effectLst/>
                <a:latin typeface="Consolas" panose="020B0609020204030204" charset="0"/>
                <a:cs typeface="Consolas" panose="020B0609020204030204" charset="0"/>
              </a:rPr>
              <a:t>根据</a:t>
            </a:r>
            <a:r>
              <a:rPr lang="en-US" altLang="zh-CN" sz="1600" b="0" i="0" dirty="0" err="1">
                <a:solidFill>
                  <a:srgbClr val="333333"/>
                </a:solidFill>
                <a:effectLst/>
                <a:latin typeface="Consolas" panose="020B0609020204030204" charset="0"/>
                <a:cs typeface="Consolas" panose="020B0609020204030204" charset="0"/>
              </a:rPr>
              <a:t>jieba</a:t>
            </a:r>
            <a:r>
              <a:rPr lang="zh-CN" altLang="en-US" sz="1600" b="0" i="0" dirty="0">
                <a:solidFill>
                  <a:srgbClr val="333333"/>
                </a:solidFill>
                <a:effectLst/>
                <a:latin typeface="Consolas" panose="020B0609020204030204" charset="0"/>
                <a:cs typeface="Consolas" panose="020B0609020204030204" charset="0"/>
              </a:rPr>
              <a:t>自带</a:t>
            </a:r>
            <a:r>
              <a:rPr lang="en-US" altLang="zh-CN" sz="1600" b="0" i="0" dirty="0">
                <a:solidFill>
                  <a:srgbClr val="333333"/>
                </a:solidFill>
                <a:effectLst/>
                <a:latin typeface="Consolas" panose="020B0609020204030204" charset="0"/>
                <a:cs typeface="Consolas" panose="020B0609020204030204" charset="0"/>
              </a:rPr>
              <a:t>dict.txt</a:t>
            </a:r>
            <a:r>
              <a:rPr lang="zh-CN" altLang="en-US" sz="1600" b="0" i="0" dirty="0">
                <a:solidFill>
                  <a:srgbClr val="333333"/>
                </a:solidFill>
                <a:effectLst/>
                <a:latin typeface="Consolas" panose="020B0609020204030204" charset="0"/>
                <a:cs typeface="Consolas" panose="020B0609020204030204" charset="0"/>
              </a:rPr>
              <a:t>词典生成</a:t>
            </a:r>
            <a:r>
              <a:rPr lang="en-US" altLang="zh-CN" sz="1600" b="0" i="0" dirty="0" err="1">
                <a:solidFill>
                  <a:srgbClr val="333333"/>
                </a:solidFill>
                <a:effectLst/>
                <a:latin typeface="Consolas" panose="020B0609020204030204" charset="0"/>
                <a:cs typeface="Consolas" panose="020B0609020204030204" charset="0"/>
              </a:rPr>
              <a:t>trie</a:t>
            </a:r>
            <a:r>
              <a:rPr lang="zh-CN" altLang="en-US" sz="1600" b="0" i="0" dirty="0">
                <a:solidFill>
                  <a:srgbClr val="333333"/>
                </a:solidFill>
                <a:effectLst/>
                <a:latin typeface="Consolas" panose="020B0609020204030204" charset="0"/>
                <a:cs typeface="Consolas" panose="020B0609020204030204" charset="0"/>
              </a:rPr>
              <a:t>树，便于前缀查询</a:t>
            </a:r>
            <a:endParaRPr lang="en-US" altLang="zh-CN" sz="1600" b="0" i="0" dirty="0">
              <a:solidFill>
                <a:srgbClr val="333333"/>
              </a:solidFill>
              <a:effectLst/>
              <a:latin typeface="Consolas" panose="020B0609020204030204" charset="0"/>
              <a:cs typeface="Consolas" panose="020B0609020204030204" charset="0"/>
            </a:endParaRPr>
          </a:p>
          <a:p>
            <a:pPr marL="342900" indent="-342900">
              <a:lnSpc>
                <a:spcPct val="120000"/>
              </a:lnSpc>
              <a:buFont typeface="Arial" panose="020B0604020202020204" pitchFamily="34" charset="0"/>
              <a:buChar char="•"/>
            </a:pPr>
            <a:r>
              <a:rPr lang="en-US" altLang="zh-CN" sz="1600" b="0" i="0" dirty="0">
                <a:solidFill>
                  <a:srgbClr val="333333"/>
                </a:solidFill>
                <a:effectLst/>
                <a:latin typeface="Consolas" panose="020B0609020204030204" charset="0"/>
                <a:cs typeface="Consolas" panose="020B0609020204030204" charset="0"/>
              </a:rPr>
              <a:t>2. </a:t>
            </a:r>
            <a:r>
              <a:rPr lang="zh-CN" altLang="en-US" sz="1600" b="0" i="0" dirty="0">
                <a:solidFill>
                  <a:srgbClr val="333333"/>
                </a:solidFill>
                <a:effectLst/>
                <a:latin typeface="Consolas" panose="020B0609020204030204" charset="0"/>
                <a:cs typeface="Consolas" panose="020B0609020204030204" charset="0"/>
              </a:rPr>
              <a:t>给定待分词的句子，使用正则表达式获取连续的中文字符，切分成短语列表，对每个短语列表，基于前缀词典构建句子中汉字所有可能成词的情况所构成的有向无环图，再使用动态规划得到基于词频的最大概率路径（也就是最大切分组合）</a:t>
            </a:r>
            <a:endParaRPr lang="en-US" altLang="zh-CN" sz="1600" b="0" i="0" dirty="0">
              <a:solidFill>
                <a:srgbClr val="333333"/>
              </a:solidFill>
              <a:effectLst/>
              <a:latin typeface="Consolas" panose="020B0609020204030204" charset="0"/>
              <a:cs typeface="Consolas" panose="020B0609020204030204" charset="0"/>
            </a:endParaRPr>
          </a:p>
          <a:p>
            <a:pPr marL="342900" indent="-342900">
              <a:lnSpc>
                <a:spcPct val="120000"/>
              </a:lnSpc>
              <a:buFont typeface="Arial" panose="020B0604020202020204" pitchFamily="34" charset="0"/>
              <a:buChar char="•"/>
            </a:pPr>
            <a:r>
              <a:rPr lang="en-US" altLang="zh-CN" sz="1600" b="0" i="0" dirty="0">
                <a:solidFill>
                  <a:srgbClr val="333333"/>
                </a:solidFill>
                <a:effectLst/>
                <a:latin typeface="Consolas" panose="020B0609020204030204" charset="0"/>
                <a:cs typeface="Consolas" panose="020B0609020204030204" charset="0"/>
              </a:rPr>
              <a:t>3. </a:t>
            </a:r>
            <a:r>
              <a:rPr lang="zh-CN" altLang="en-US" sz="1600" b="0" i="0" dirty="0">
                <a:solidFill>
                  <a:srgbClr val="333333"/>
                </a:solidFill>
                <a:effectLst/>
                <a:latin typeface="Consolas" panose="020B0609020204030204" charset="0"/>
                <a:cs typeface="Consolas" panose="020B0609020204030204" charset="0"/>
              </a:rPr>
              <a:t>对于在有向无环图中那些没有在字典中查询到的字，组合成一个新的片段短语，使用隐马尔科夫模型进行分词，识别新词</a:t>
            </a:r>
            <a:br>
              <a:rPr lang="zh-CN" altLang="en-US" dirty="0">
                <a:latin typeface="Consolas" panose="020B0609020204030204" charset="0"/>
                <a:cs typeface="Consolas" panose="020B0609020204030204" charset="0"/>
              </a:rPr>
            </a:br>
            <a:endParaRPr lang="en-US" altLang="zh-CN" sz="2000" dirty="0">
              <a:solidFill>
                <a:schemeClr val="tx1"/>
              </a:solidFill>
              <a:latin typeface="Consolas" panose="020B0609020204030204" charset="0"/>
              <a:ea typeface="宋体" panose="02010600030101010101" pitchFamily="2" charset="-122"/>
              <a:cs typeface="Consolas" panose="020B0609020204030204" charset="0"/>
            </a:endParaRPr>
          </a:p>
        </p:txBody>
      </p:sp>
      <p:sp>
        <p:nvSpPr>
          <p:cNvPr id="4" name="内容占位符 1"/>
          <p:cNvSpPr txBox="1"/>
          <p:nvPr/>
        </p:nvSpPr>
        <p:spPr>
          <a:xfrm>
            <a:off x="802640" y="1261749"/>
            <a:ext cx="5977890" cy="502920"/>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70C0"/>
                </a:solidFill>
              </a:rPr>
              <a:t>实体检测</a:t>
            </a:r>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18954" b="53107"/>
          <a:stretch>
            <a:fillRect/>
          </a:stretch>
        </p:blipFill>
        <p:spPr>
          <a:xfrm>
            <a:off x="6572235" y="1159932"/>
            <a:ext cx="4948252" cy="1625601"/>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0530" y="3195320"/>
            <a:ext cx="5064760" cy="3250565"/>
          </a:xfrm>
          <a:prstGeom prst="rect">
            <a:avLst/>
          </a:prstGeom>
        </p:spPr>
      </p:pic>
      <p:sp>
        <p:nvSpPr>
          <p:cNvPr id="21" name="文本框 20"/>
          <p:cNvSpPr txBox="1"/>
          <p:nvPr/>
        </p:nvSpPr>
        <p:spPr>
          <a:xfrm>
            <a:off x="694456" y="2624324"/>
            <a:ext cx="10320868" cy="1198880"/>
          </a:xfrm>
          <a:prstGeom prst="rect">
            <a:avLst/>
          </a:prstGeom>
          <a:noFill/>
        </p:spPr>
        <p:txBody>
          <a:bodyPr wrap="square">
            <a:spAutoFit/>
          </a:bodyPr>
          <a:lstStyle/>
          <a:p>
            <a:r>
              <a:rPr lang="en-US" altLang="zh-CN" sz="1800" b="0" i="0" dirty="0">
                <a:solidFill>
                  <a:srgbClr val="770088"/>
                </a:solidFill>
                <a:effectLst/>
                <a:latin typeface="Consolas" panose="020B0609020204030204" charset="0"/>
                <a:cs typeface="Consolas" panose="020B0609020204030204" charset="0"/>
              </a:rPr>
              <a:t>if </a:t>
            </a:r>
            <a:r>
              <a:rPr lang="en-US" altLang="zh-CN" sz="1800" b="0" i="0" dirty="0" err="1">
                <a:solidFill>
                  <a:srgbClr val="000000"/>
                </a:solidFill>
                <a:effectLst/>
                <a:latin typeface="Consolas" panose="020B0609020204030204" charset="0"/>
                <a:cs typeface="Consolas" panose="020B0609020204030204" charset="0"/>
              </a:rPr>
              <a:t>question_type</a:t>
            </a:r>
            <a:r>
              <a:rPr lang="en-US" altLang="zh-CN" sz="1800" b="0" i="0" dirty="0">
                <a:solidFill>
                  <a:srgbClr val="000000"/>
                </a:solidFill>
                <a:effectLst/>
                <a:latin typeface="Consolas" panose="020B0609020204030204" charset="0"/>
                <a:cs typeface="Consolas" panose="020B0609020204030204" charset="0"/>
              </a:rPr>
              <a:t> </a:t>
            </a:r>
            <a:r>
              <a:rPr lang="en-US" altLang="zh-CN" sz="1800" b="0" i="0" dirty="0">
                <a:solidFill>
                  <a:srgbClr val="981A1A"/>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err="1">
                <a:solidFill>
                  <a:srgbClr val="AA1111"/>
                </a:solidFill>
                <a:effectLst/>
                <a:latin typeface="Consolas" panose="020B0609020204030204" charset="0"/>
                <a:cs typeface="Consolas" panose="020B0609020204030204" charset="0"/>
              </a:rPr>
              <a:t>disease_cause</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a:t>
            </a:r>
            <a:br>
              <a:rPr lang="en-US" altLang="zh-CN" sz="1800" b="0" i="0" dirty="0">
                <a:solidFill>
                  <a:srgbClr val="333333"/>
                </a:solidFill>
                <a:effectLst/>
                <a:latin typeface="Consolas" panose="020B0609020204030204" charset="0"/>
                <a:cs typeface="Consolas" panose="020B0609020204030204" charset="0"/>
              </a:rPr>
            </a:br>
            <a:r>
              <a:rPr lang="en-US" altLang="zh-CN" sz="1800" b="0" i="0" dirty="0" err="1">
                <a:solidFill>
                  <a:srgbClr val="000000"/>
                </a:solidFill>
                <a:effectLst/>
                <a:latin typeface="Consolas" panose="020B0609020204030204" charset="0"/>
                <a:cs typeface="Consolas" panose="020B0609020204030204" charset="0"/>
              </a:rPr>
              <a:t>sql</a:t>
            </a:r>
            <a:r>
              <a:rPr lang="en-US" altLang="zh-CN" sz="1800" b="0" i="0" dirty="0">
                <a:solidFill>
                  <a:srgbClr val="000000"/>
                </a:solidFill>
                <a:effectLst/>
                <a:latin typeface="Consolas" panose="020B0609020204030204" charset="0"/>
                <a:cs typeface="Consolas" panose="020B0609020204030204" charset="0"/>
              </a:rPr>
              <a:t> </a:t>
            </a:r>
            <a:r>
              <a:rPr lang="en-US" altLang="zh-CN" sz="1800" b="0" i="0" dirty="0">
                <a:solidFill>
                  <a:srgbClr val="981A1A"/>
                </a:solidFill>
                <a:effectLst/>
                <a:latin typeface="Consolas" panose="020B0609020204030204" charset="0"/>
                <a:cs typeface="Consolas" panose="020B0609020204030204" charset="0"/>
              </a:rPr>
              <a:t>= </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AA1111"/>
                </a:solidFill>
                <a:effectLst/>
                <a:latin typeface="Consolas" panose="020B0609020204030204" charset="0"/>
                <a:cs typeface="Consolas" panose="020B0609020204030204" charset="0"/>
              </a:rPr>
              <a:t>"MATCH (</a:t>
            </a:r>
            <a:r>
              <a:rPr lang="en-US" altLang="zh-CN" sz="1800" b="0" i="0" dirty="0" err="1">
                <a:solidFill>
                  <a:srgbClr val="AA1111"/>
                </a:solidFill>
                <a:effectLst/>
                <a:latin typeface="Consolas" panose="020B0609020204030204" charset="0"/>
                <a:cs typeface="Consolas" panose="020B0609020204030204" charset="0"/>
              </a:rPr>
              <a:t>m:Disease</a:t>
            </a:r>
            <a:r>
              <a:rPr lang="en-US" altLang="zh-CN" sz="1800" b="0" i="0" dirty="0">
                <a:solidFill>
                  <a:srgbClr val="AA1111"/>
                </a:solidFill>
                <a:effectLst/>
                <a:latin typeface="Consolas" panose="020B0609020204030204" charset="0"/>
                <a:cs typeface="Consolas" panose="020B0609020204030204" charset="0"/>
              </a:rPr>
              <a:t>) where m.name = '{0}' return m.name, </a:t>
            </a:r>
            <a:r>
              <a:rPr lang="en-US" altLang="zh-CN" sz="1800" b="0" i="0" dirty="0" err="1">
                <a:solidFill>
                  <a:srgbClr val="AA1111"/>
                </a:solidFill>
                <a:effectLst/>
                <a:latin typeface="Consolas" panose="020B0609020204030204" charset="0"/>
                <a:cs typeface="Consolas" panose="020B0609020204030204" charset="0"/>
              </a:rPr>
              <a:t>m.cause"</a:t>
            </a:r>
            <a:r>
              <a:rPr lang="en-US" altLang="zh-CN" sz="1800" b="0" i="0" dirty="0" err="1">
                <a:solidFill>
                  <a:srgbClr val="333333"/>
                </a:solidFill>
                <a:effectLst/>
                <a:latin typeface="Consolas" panose="020B0609020204030204" charset="0"/>
                <a:cs typeface="Consolas" panose="020B0609020204030204" charset="0"/>
              </a:rPr>
              <a:t>.</a:t>
            </a:r>
            <a:r>
              <a:rPr lang="en-US" altLang="zh-CN" sz="1800" b="0" i="0" dirty="0" err="1">
                <a:solidFill>
                  <a:srgbClr val="000000"/>
                </a:solidFill>
                <a:effectLst/>
                <a:latin typeface="Consolas" panose="020B0609020204030204" charset="0"/>
                <a:cs typeface="Consolas" panose="020B0609020204030204" charset="0"/>
              </a:rPr>
              <a:t>format</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err="1">
                <a:solidFill>
                  <a:srgbClr val="000000"/>
                </a:solidFill>
                <a:effectLst/>
                <a:latin typeface="Consolas" panose="020B0609020204030204" charset="0"/>
                <a:cs typeface="Consolas" panose="020B0609020204030204" charset="0"/>
              </a:rPr>
              <a:t>i</a:t>
            </a:r>
            <a:r>
              <a:rPr lang="en-US" altLang="zh-CN" sz="1800" b="0" i="0" dirty="0">
                <a:solidFill>
                  <a:srgbClr val="333333"/>
                </a:solidFill>
                <a:effectLst/>
                <a:latin typeface="Consolas" panose="020B0609020204030204" charset="0"/>
                <a:cs typeface="Consolas" panose="020B0609020204030204" charset="0"/>
              </a:rPr>
              <a:t>) </a:t>
            </a:r>
            <a:r>
              <a:rPr lang="en-US" altLang="zh-CN" sz="1800" b="0" i="0" dirty="0">
                <a:solidFill>
                  <a:srgbClr val="770088"/>
                </a:solidFill>
                <a:effectLst/>
                <a:latin typeface="Consolas" panose="020B0609020204030204" charset="0"/>
                <a:cs typeface="Consolas" panose="020B0609020204030204" charset="0"/>
              </a:rPr>
              <a:t>for </a:t>
            </a:r>
            <a:r>
              <a:rPr lang="en-US" altLang="zh-CN" sz="1800" b="0" i="0" dirty="0" err="1">
                <a:solidFill>
                  <a:srgbClr val="000000"/>
                </a:solidFill>
                <a:effectLst/>
                <a:latin typeface="Consolas" panose="020B0609020204030204" charset="0"/>
                <a:cs typeface="Consolas" panose="020B0609020204030204" charset="0"/>
              </a:rPr>
              <a:t>i</a:t>
            </a:r>
            <a:r>
              <a:rPr lang="en-US" altLang="zh-CN" sz="1800" b="0" i="0" dirty="0">
                <a:solidFill>
                  <a:srgbClr val="000000"/>
                </a:solidFill>
                <a:effectLst/>
                <a:latin typeface="Consolas" panose="020B0609020204030204" charset="0"/>
                <a:cs typeface="Consolas" panose="020B0609020204030204" charset="0"/>
              </a:rPr>
              <a:t> </a:t>
            </a:r>
            <a:r>
              <a:rPr lang="en-US" altLang="zh-CN" sz="1800" b="0" i="0" dirty="0">
                <a:solidFill>
                  <a:srgbClr val="770088"/>
                </a:solidFill>
                <a:effectLst/>
                <a:latin typeface="Consolas" panose="020B0609020204030204" charset="0"/>
                <a:cs typeface="Consolas" panose="020B0609020204030204" charset="0"/>
              </a:rPr>
              <a:t>in </a:t>
            </a:r>
            <a:r>
              <a:rPr lang="en-US" altLang="zh-CN" sz="1800" b="0" i="0" dirty="0">
                <a:solidFill>
                  <a:srgbClr val="000000"/>
                </a:solidFill>
                <a:effectLst/>
                <a:latin typeface="Consolas" panose="020B0609020204030204" charset="0"/>
                <a:cs typeface="Consolas" panose="020B0609020204030204" charset="0"/>
              </a:rPr>
              <a:t>entities</a:t>
            </a:r>
            <a:r>
              <a:rPr lang="en-US" altLang="zh-CN" sz="1800" b="0" i="0" dirty="0">
                <a:solidFill>
                  <a:srgbClr val="333333"/>
                </a:solidFill>
                <a:effectLst/>
                <a:latin typeface="Consolas" panose="020B0609020204030204" charset="0"/>
                <a:cs typeface="Consolas" panose="020B0609020204030204" charset="0"/>
              </a:rPr>
              <a:t>]</a:t>
            </a:r>
            <a:r>
              <a:rPr lang="en-US" altLang="zh-CN" dirty="0">
                <a:latin typeface="Consolas" panose="020B0609020204030204" charset="0"/>
                <a:cs typeface="Consolas" panose="020B0609020204030204" charset="0"/>
              </a:rPr>
              <a:t> </a:t>
            </a:r>
            <a:br>
              <a:rPr lang="en-US" altLang="zh-CN" dirty="0">
                <a:latin typeface="Consolas" panose="020B0609020204030204" charset="0"/>
                <a:cs typeface="Consolas" panose="020B0609020204030204" charset="0"/>
              </a:rPr>
            </a:br>
            <a:endParaRPr lang="zh-CN" altLang="en-US" dirty="0">
              <a:latin typeface="Consolas" panose="020B0609020204030204" charset="0"/>
              <a:cs typeface="Consolas" panose="020B0609020204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知识问答</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25</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278765" y="1764669"/>
            <a:ext cx="5817235" cy="1483676"/>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1800" b="0" i="0" dirty="0">
                <a:solidFill>
                  <a:srgbClr val="333333"/>
                </a:solidFill>
                <a:effectLst/>
                <a:latin typeface="MicrosoftYaHei"/>
              </a:rPr>
              <a:t>最后在查询程序中，进行查询，并返回相应的回复模板：</a:t>
            </a:r>
            <a:r>
              <a:rPr lang="zh-CN" altLang="en-US" sz="2000" dirty="0"/>
              <a:t> </a:t>
            </a:r>
            <a:br>
              <a:rPr lang="zh-CN" altLang="en-US" sz="2000" dirty="0"/>
            </a:br>
            <a:endPar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983" y="996950"/>
            <a:ext cx="4948252" cy="5818274"/>
          </a:xfrm>
          <a:prstGeom prst="rect">
            <a:avLst/>
          </a:prstGeom>
        </p:spPr>
      </p:pic>
      <p:sp>
        <p:nvSpPr>
          <p:cNvPr id="4" name="内容占位符 1"/>
          <p:cNvSpPr txBox="1"/>
          <p:nvPr/>
        </p:nvSpPr>
        <p:spPr>
          <a:xfrm>
            <a:off x="802640" y="1261749"/>
            <a:ext cx="5977890" cy="502920"/>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70C0"/>
                </a:solidFill>
              </a:rPr>
              <a:t>查询并回答</a:t>
            </a:r>
          </a:p>
        </p:txBody>
      </p:sp>
      <p:sp>
        <p:nvSpPr>
          <p:cNvPr id="8" name="文本框 7"/>
          <p:cNvSpPr txBox="1"/>
          <p:nvPr/>
        </p:nvSpPr>
        <p:spPr>
          <a:xfrm>
            <a:off x="434492" y="2702972"/>
            <a:ext cx="7464908" cy="3415030"/>
          </a:xfrm>
          <a:prstGeom prst="rect">
            <a:avLst/>
          </a:prstGeom>
          <a:noFill/>
        </p:spPr>
        <p:txBody>
          <a:bodyPr wrap="square">
            <a:spAutoFit/>
          </a:bodyPr>
          <a:lstStyle/>
          <a:p>
            <a:r>
              <a:rPr lang="en-US" altLang="zh-CN" sz="1800" b="0" i="0" dirty="0">
                <a:solidFill>
                  <a:srgbClr val="AA5500"/>
                </a:solidFill>
                <a:effectLst/>
                <a:latin typeface="Consolas" panose="020B0609020204030204" charset="0"/>
                <a:cs typeface="Consolas" panose="020B0609020204030204" charset="0"/>
              </a:rPr>
              <a:t># </a:t>
            </a:r>
            <a:r>
              <a:rPr lang="zh-CN" altLang="en-US" sz="1800" b="0" i="0" dirty="0">
                <a:solidFill>
                  <a:srgbClr val="AA5500"/>
                </a:solidFill>
                <a:effectLst/>
                <a:latin typeface="Consolas" panose="020B0609020204030204" charset="0"/>
                <a:ea typeface="新宋体" panose="02010609030101010101" pitchFamily="49" charset="-122"/>
                <a:cs typeface="Consolas" panose="020B0609020204030204" charset="0"/>
              </a:rPr>
              <a:t>查询</a:t>
            </a:r>
            <a:br>
              <a:rPr lang="zh-CN" altLang="en-US" sz="1800" b="0" i="0" dirty="0">
                <a:solidFill>
                  <a:srgbClr val="AA5500"/>
                </a:solidFill>
                <a:effectLst/>
                <a:latin typeface="Consolas" panose="020B0609020204030204" charset="0"/>
                <a:ea typeface="新宋体" panose="02010609030101010101" pitchFamily="49" charset="-122"/>
                <a:cs typeface="Consolas" panose="020B0609020204030204" charset="0"/>
              </a:rPr>
            </a:br>
            <a:r>
              <a:rPr lang="en-US" altLang="zh-CN" sz="1800" b="0" i="0" dirty="0" err="1">
                <a:solidFill>
                  <a:srgbClr val="000000"/>
                </a:solidFill>
                <a:effectLst/>
                <a:latin typeface="Consolas" panose="020B0609020204030204" charset="0"/>
                <a:cs typeface="Consolas" panose="020B0609020204030204" charset="0"/>
              </a:rPr>
              <a:t>question_type</a:t>
            </a:r>
            <a:r>
              <a:rPr lang="en-US" altLang="zh-CN" sz="1800" b="0" i="0" dirty="0">
                <a:solidFill>
                  <a:srgbClr val="000000"/>
                </a:solidFill>
                <a:effectLst/>
                <a:latin typeface="Consolas" panose="020B0609020204030204" charset="0"/>
                <a:cs typeface="Consolas" panose="020B0609020204030204" charset="0"/>
              </a:rPr>
              <a:t> </a:t>
            </a:r>
            <a:r>
              <a:rPr lang="en-US" altLang="zh-CN" sz="1800" b="0" i="0" dirty="0">
                <a:solidFill>
                  <a:srgbClr val="981A1A"/>
                </a:solidFill>
                <a:effectLst/>
                <a:latin typeface="Consolas" panose="020B0609020204030204" charset="0"/>
                <a:cs typeface="Consolas" panose="020B0609020204030204" charset="0"/>
              </a:rPr>
              <a:t>= </a:t>
            </a:r>
            <a:r>
              <a:rPr lang="en-US" altLang="zh-CN" sz="1800" b="0" i="0" dirty="0" err="1">
                <a:solidFill>
                  <a:srgbClr val="000000"/>
                </a:solidFill>
                <a:effectLst/>
                <a:latin typeface="Consolas" panose="020B0609020204030204" charset="0"/>
                <a:cs typeface="Consolas" panose="020B0609020204030204" charset="0"/>
              </a:rPr>
              <a:t>sql</a:t>
            </a:r>
            <a:r>
              <a:rPr lang="en-US" altLang="zh-CN" sz="1800" b="0" i="0" dirty="0">
                <a:solidFill>
                  <a:srgbClr val="000000"/>
                </a:solidFill>
                <a:effectLst/>
                <a:latin typeface="Consolas" panose="020B0609020204030204" charset="0"/>
                <a:cs typeface="Consolas" panose="020B0609020204030204" charset="0"/>
              </a:rPr>
              <a:t>_</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err="1">
                <a:solidFill>
                  <a:srgbClr val="AA1111"/>
                </a:solidFill>
                <a:effectLst/>
                <a:latin typeface="Consolas" panose="020B0609020204030204" charset="0"/>
                <a:cs typeface="Consolas" panose="020B0609020204030204" charset="0"/>
              </a:rPr>
              <a:t>question_type</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a:t>
            </a:r>
            <a:br>
              <a:rPr lang="en-US" altLang="zh-CN" sz="1800" b="0" i="0" dirty="0">
                <a:solidFill>
                  <a:srgbClr val="333333"/>
                </a:solidFill>
                <a:effectLst/>
                <a:latin typeface="Consolas" panose="020B0609020204030204" charset="0"/>
                <a:cs typeface="Consolas" panose="020B0609020204030204" charset="0"/>
              </a:rPr>
            </a:br>
            <a:r>
              <a:rPr lang="en-US" altLang="zh-CN" sz="1800" b="0" i="0" dirty="0">
                <a:solidFill>
                  <a:srgbClr val="000000"/>
                </a:solidFill>
                <a:effectLst/>
                <a:latin typeface="Consolas" panose="020B0609020204030204" charset="0"/>
                <a:cs typeface="Consolas" panose="020B0609020204030204" charset="0"/>
              </a:rPr>
              <a:t>queries </a:t>
            </a:r>
            <a:r>
              <a:rPr lang="en-US" altLang="zh-CN" sz="1800" b="0" i="0" dirty="0">
                <a:solidFill>
                  <a:srgbClr val="981A1A"/>
                </a:solidFill>
                <a:effectLst/>
                <a:latin typeface="Consolas" panose="020B0609020204030204" charset="0"/>
                <a:cs typeface="Consolas" panose="020B0609020204030204" charset="0"/>
              </a:rPr>
              <a:t>= </a:t>
            </a:r>
            <a:r>
              <a:rPr lang="en-US" altLang="zh-CN" sz="1800" b="0" i="0" dirty="0" err="1">
                <a:solidFill>
                  <a:srgbClr val="000000"/>
                </a:solidFill>
                <a:effectLst/>
                <a:latin typeface="Consolas" panose="020B0609020204030204" charset="0"/>
                <a:cs typeface="Consolas" panose="020B0609020204030204" charset="0"/>
              </a:rPr>
              <a:t>sql</a:t>
            </a:r>
            <a:r>
              <a:rPr lang="en-US" altLang="zh-CN" sz="1800" b="0" i="0" dirty="0">
                <a:solidFill>
                  <a:srgbClr val="000000"/>
                </a:solidFill>
                <a:effectLst/>
                <a:latin typeface="Consolas" panose="020B0609020204030204" charset="0"/>
                <a:cs typeface="Consolas" panose="020B0609020204030204" charset="0"/>
              </a:rPr>
              <a:t>_</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err="1">
                <a:solidFill>
                  <a:srgbClr val="AA1111"/>
                </a:solidFill>
                <a:effectLst/>
                <a:latin typeface="Consolas" panose="020B0609020204030204" charset="0"/>
                <a:cs typeface="Consolas" panose="020B0609020204030204" charset="0"/>
              </a:rPr>
              <a:t>sql</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a:t>
            </a:r>
            <a:br>
              <a:rPr lang="en-US" altLang="zh-CN" sz="1800" b="0" i="0" dirty="0">
                <a:solidFill>
                  <a:srgbClr val="333333"/>
                </a:solidFill>
                <a:effectLst/>
                <a:latin typeface="Consolas" panose="020B0609020204030204" charset="0"/>
                <a:cs typeface="Consolas" panose="020B0609020204030204" charset="0"/>
              </a:rPr>
            </a:br>
            <a:r>
              <a:rPr lang="en-US" altLang="zh-CN" sz="1800" b="0" i="0" dirty="0" err="1">
                <a:solidFill>
                  <a:srgbClr val="000000"/>
                </a:solidFill>
                <a:effectLst/>
                <a:latin typeface="Consolas" panose="020B0609020204030204" charset="0"/>
                <a:cs typeface="Consolas" panose="020B0609020204030204" charset="0"/>
              </a:rPr>
              <a:t>ress</a:t>
            </a:r>
            <a:r>
              <a:rPr lang="en-US" altLang="zh-CN" sz="1800" b="0" i="0" dirty="0">
                <a:solidFill>
                  <a:srgbClr val="000000"/>
                </a:solidFill>
                <a:effectLst/>
                <a:latin typeface="Consolas" panose="020B0609020204030204" charset="0"/>
                <a:cs typeface="Consolas" panose="020B0609020204030204" charset="0"/>
              </a:rPr>
              <a:t> </a:t>
            </a:r>
            <a:r>
              <a:rPr lang="en-US" altLang="zh-CN" sz="1800" b="0" i="0" dirty="0">
                <a:solidFill>
                  <a:srgbClr val="981A1A"/>
                </a:solidFill>
                <a:effectLst/>
                <a:latin typeface="Consolas" panose="020B0609020204030204" charset="0"/>
                <a:cs typeface="Consolas" panose="020B0609020204030204" charset="0"/>
              </a:rPr>
              <a:t>= </a:t>
            </a:r>
            <a:r>
              <a:rPr lang="en-US" altLang="zh-CN" sz="1800" b="0" i="0" dirty="0" err="1">
                <a:solidFill>
                  <a:srgbClr val="0055AA"/>
                </a:solidFill>
                <a:effectLst/>
                <a:latin typeface="Consolas" panose="020B0609020204030204" charset="0"/>
                <a:cs typeface="Consolas" panose="020B0609020204030204" charset="0"/>
              </a:rPr>
              <a:t>self</a:t>
            </a:r>
            <a:r>
              <a:rPr lang="en-US" altLang="zh-CN" sz="1800" b="0" i="0" dirty="0" err="1">
                <a:solidFill>
                  <a:srgbClr val="333333"/>
                </a:solidFill>
                <a:effectLst/>
                <a:latin typeface="Consolas" panose="020B0609020204030204" charset="0"/>
                <a:cs typeface="Consolas" panose="020B0609020204030204" charset="0"/>
              </a:rPr>
              <a:t>.</a:t>
            </a:r>
            <a:r>
              <a:rPr lang="en-US" altLang="zh-CN" sz="1800" b="0" i="0" dirty="0" err="1">
                <a:solidFill>
                  <a:srgbClr val="000000"/>
                </a:solidFill>
                <a:effectLst/>
                <a:latin typeface="Consolas" panose="020B0609020204030204" charset="0"/>
                <a:cs typeface="Consolas" panose="020B0609020204030204" charset="0"/>
              </a:rPr>
              <a:t>g</a:t>
            </a:r>
            <a:r>
              <a:rPr lang="en-US" altLang="zh-CN" sz="1800" b="0" i="0" dirty="0" err="1">
                <a:solidFill>
                  <a:srgbClr val="333333"/>
                </a:solidFill>
                <a:effectLst/>
                <a:latin typeface="Consolas" panose="020B0609020204030204" charset="0"/>
                <a:cs typeface="Consolas" panose="020B0609020204030204" charset="0"/>
              </a:rPr>
              <a:t>.</a:t>
            </a:r>
            <a:r>
              <a:rPr lang="en-US" altLang="zh-CN" sz="1800" b="0" i="0" dirty="0" err="1">
                <a:solidFill>
                  <a:srgbClr val="000000"/>
                </a:solidFill>
                <a:effectLst/>
                <a:latin typeface="Consolas" panose="020B0609020204030204" charset="0"/>
                <a:cs typeface="Consolas" panose="020B0609020204030204" charset="0"/>
              </a:rPr>
              <a:t>run</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000000"/>
                </a:solidFill>
                <a:effectLst/>
                <a:latin typeface="Consolas" panose="020B0609020204030204" charset="0"/>
                <a:cs typeface="Consolas" panose="020B0609020204030204" charset="0"/>
              </a:rPr>
              <a:t>query</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000000"/>
                </a:solidFill>
                <a:effectLst/>
                <a:latin typeface="Consolas" panose="020B0609020204030204" charset="0"/>
                <a:cs typeface="Consolas" panose="020B0609020204030204" charset="0"/>
              </a:rPr>
              <a:t>data</a:t>
            </a:r>
            <a:r>
              <a:rPr lang="en-US" altLang="zh-CN" sz="1800" b="0" i="0" dirty="0">
                <a:solidFill>
                  <a:srgbClr val="333333"/>
                </a:solidFill>
                <a:effectLst/>
                <a:latin typeface="Consolas" panose="020B0609020204030204" charset="0"/>
                <a:cs typeface="Consolas" panose="020B0609020204030204" charset="0"/>
              </a:rPr>
              <a:t>()</a:t>
            </a:r>
            <a:br>
              <a:rPr lang="en-US" altLang="zh-CN" sz="1800" b="0" i="0" dirty="0">
                <a:solidFill>
                  <a:srgbClr val="333333"/>
                </a:solidFill>
                <a:effectLst/>
                <a:latin typeface="Consolas" panose="020B0609020204030204" charset="0"/>
                <a:cs typeface="Consolas" panose="020B0609020204030204" charset="0"/>
              </a:rPr>
            </a:br>
            <a:r>
              <a:rPr lang="en-US" altLang="zh-CN" sz="1800" b="0" i="0" dirty="0">
                <a:solidFill>
                  <a:srgbClr val="AA5500"/>
                </a:solidFill>
                <a:effectLst/>
                <a:latin typeface="Consolas" panose="020B0609020204030204" charset="0"/>
                <a:cs typeface="Consolas" panose="020B0609020204030204" charset="0"/>
              </a:rPr>
              <a:t># </a:t>
            </a:r>
            <a:r>
              <a:rPr lang="zh-CN" altLang="en-US" sz="1800" b="0" i="0" dirty="0">
                <a:solidFill>
                  <a:srgbClr val="AA5500"/>
                </a:solidFill>
                <a:effectLst/>
                <a:latin typeface="Consolas" panose="020B0609020204030204" charset="0"/>
                <a:ea typeface="新宋体" panose="02010609030101010101" pitchFamily="49" charset="-122"/>
                <a:cs typeface="Consolas" panose="020B0609020204030204" charset="0"/>
              </a:rPr>
              <a:t>回复模板</a:t>
            </a:r>
            <a:br>
              <a:rPr lang="zh-CN" altLang="en-US" sz="1800" b="0" i="0" dirty="0">
                <a:solidFill>
                  <a:srgbClr val="AA5500"/>
                </a:solidFill>
                <a:effectLst/>
                <a:latin typeface="Consolas" panose="020B0609020204030204" charset="0"/>
                <a:ea typeface="新宋体" panose="02010609030101010101" pitchFamily="49" charset="-122"/>
                <a:cs typeface="Consolas" panose="020B0609020204030204" charset="0"/>
              </a:rPr>
            </a:br>
            <a:r>
              <a:rPr lang="en-US" altLang="zh-CN" sz="1800" b="0" i="0" dirty="0">
                <a:solidFill>
                  <a:srgbClr val="770088"/>
                </a:solidFill>
                <a:effectLst/>
                <a:latin typeface="Consolas" panose="020B0609020204030204" charset="0"/>
                <a:cs typeface="Consolas" panose="020B0609020204030204" charset="0"/>
              </a:rPr>
              <a:t>if </a:t>
            </a:r>
            <a:r>
              <a:rPr lang="en-US" altLang="zh-CN" sz="1800" b="0" i="0" dirty="0" err="1">
                <a:solidFill>
                  <a:srgbClr val="000000"/>
                </a:solidFill>
                <a:effectLst/>
                <a:latin typeface="Consolas" panose="020B0609020204030204" charset="0"/>
                <a:cs typeface="Consolas" panose="020B0609020204030204" charset="0"/>
              </a:rPr>
              <a:t>question_type</a:t>
            </a:r>
            <a:r>
              <a:rPr lang="en-US" altLang="zh-CN" sz="1800" b="0" i="0" dirty="0">
                <a:solidFill>
                  <a:srgbClr val="000000"/>
                </a:solidFill>
                <a:effectLst/>
                <a:latin typeface="Consolas" panose="020B0609020204030204" charset="0"/>
                <a:cs typeface="Consolas" panose="020B0609020204030204" charset="0"/>
              </a:rPr>
              <a:t> </a:t>
            </a:r>
            <a:r>
              <a:rPr lang="en-US" altLang="zh-CN" sz="1800" b="0" i="0" dirty="0">
                <a:solidFill>
                  <a:srgbClr val="981A1A"/>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err="1">
                <a:solidFill>
                  <a:srgbClr val="AA1111"/>
                </a:solidFill>
                <a:effectLst/>
                <a:latin typeface="Consolas" panose="020B0609020204030204" charset="0"/>
                <a:cs typeface="Consolas" panose="020B0609020204030204" charset="0"/>
              </a:rPr>
              <a:t>disease_symptom</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a:t>
            </a:r>
            <a:br>
              <a:rPr lang="en-US" altLang="zh-CN" sz="1800" b="0" i="0" dirty="0">
                <a:solidFill>
                  <a:srgbClr val="333333"/>
                </a:solidFill>
                <a:effectLst/>
                <a:latin typeface="Consolas" panose="020B0609020204030204" charset="0"/>
                <a:cs typeface="Consolas" panose="020B0609020204030204" charset="0"/>
              </a:rPr>
            </a:br>
            <a:r>
              <a:rPr lang="en-US" altLang="zh-CN" sz="1800" b="0" i="0" dirty="0">
                <a:solidFill>
                  <a:srgbClr val="000000"/>
                </a:solidFill>
                <a:effectLst/>
                <a:latin typeface="Consolas" panose="020B0609020204030204" charset="0"/>
                <a:cs typeface="Consolas" panose="020B0609020204030204" charset="0"/>
              </a:rPr>
              <a:t>desc </a:t>
            </a:r>
            <a:r>
              <a:rPr lang="en-US" altLang="zh-CN" sz="1800" b="0" i="0" dirty="0">
                <a:solidFill>
                  <a:srgbClr val="981A1A"/>
                </a:solidFill>
                <a:effectLst/>
                <a:latin typeface="Consolas" panose="020B0609020204030204" charset="0"/>
                <a:cs typeface="Consolas" panose="020B0609020204030204" charset="0"/>
              </a:rPr>
              <a:t>= </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err="1">
                <a:solidFill>
                  <a:srgbClr val="000000"/>
                </a:solidFill>
                <a:effectLst/>
                <a:latin typeface="Consolas" panose="020B0609020204030204" charset="0"/>
                <a:cs typeface="Consolas" panose="020B0609020204030204" charset="0"/>
              </a:rPr>
              <a:t>i</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AA1111"/>
                </a:solidFill>
                <a:effectLst/>
                <a:latin typeface="Consolas" panose="020B0609020204030204" charset="0"/>
                <a:cs typeface="Consolas" panose="020B0609020204030204" charset="0"/>
              </a:rPr>
              <a:t>'n.name'</a:t>
            </a:r>
            <a:r>
              <a:rPr lang="en-US" altLang="zh-CN" sz="1800" b="0" i="0" dirty="0">
                <a:solidFill>
                  <a:srgbClr val="333333"/>
                </a:solidFill>
                <a:effectLst/>
                <a:latin typeface="Consolas" panose="020B0609020204030204" charset="0"/>
                <a:cs typeface="Consolas" panose="020B0609020204030204" charset="0"/>
              </a:rPr>
              <a:t>] </a:t>
            </a:r>
            <a:r>
              <a:rPr lang="en-US" altLang="zh-CN" sz="1800" b="0" i="0" dirty="0">
                <a:solidFill>
                  <a:srgbClr val="770088"/>
                </a:solidFill>
                <a:effectLst/>
                <a:latin typeface="Consolas" panose="020B0609020204030204" charset="0"/>
                <a:cs typeface="Consolas" panose="020B0609020204030204" charset="0"/>
              </a:rPr>
              <a:t>for </a:t>
            </a:r>
            <a:r>
              <a:rPr lang="en-US" altLang="zh-CN" sz="1800" b="0" i="0" dirty="0" err="1">
                <a:solidFill>
                  <a:srgbClr val="000000"/>
                </a:solidFill>
                <a:effectLst/>
                <a:latin typeface="Consolas" panose="020B0609020204030204" charset="0"/>
                <a:cs typeface="Consolas" panose="020B0609020204030204" charset="0"/>
              </a:rPr>
              <a:t>i</a:t>
            </a:r>
            <a:r>
              <a:rPr lang="en-US" altLang="zh-CN" sz="1800" b="0" i="0" dirty="0">
                <a:solidFill>
                  <a:srgbClr val="000000"/>
                </a:solidFill>
                <a:effectLst/>
                <a:latin typeface="Consolas" panose="020B0609020204030204" charset="0"/>
                <a:cs typeface="Consolas" panose="020B0609020204030204" charset="0"/>
              </a:rPr>
              <a:t> </a:t>
            </a:r>
            <a:r>
              <a:rPr lang="en-US" altLang="zh-CN" sz="1800" b="0" i="0" dirty="0">
                <a:solidFill>
                  <a:srgbClr val="770088"/>
                </a:solidFill>
                <a:effectLst/>
                <a:latin typeface="Consolas" panose="020B0609020204030204" charset="0"/>
                <a:cs typeface="Consolas" panose="020B0609020204030204" charset="0"/>
              </a:rPr>
              <a:t>in </a:t>
            </a:r>
            <a:r>
              <a:rPr lang="en-US" altLang="zh-CN" sz="1800" b="0" i="0" dirty="0">
                <a:solidFill>
                  <a:srgbClr val="000000"/>
                </a:solidFill>
                <a:effectLst/>
                <a:latin typeface="Consolas" panose="020B0609020204030204" charset="0"/>
                <a:cs typeface="Consolas" panose="020B0609020204030204" charset="0"/>
              </a:rPr>
              <a:t>answers</a:t>
            </a:r>
            <a:r>
              <a:rPr lang="en-US" altLang="zh-CN" sz="1800" b="0" i="0" dirty="0">
                <a:solidFill>
                  <a:srgbClr val="333333"/>
                </a:solidFill>
                <a:effectLst/>
                <a:latin typeface="Consolas" panose="020B0609020204030204" charset="0"/>
                <a:cs typeface="Consolas" panose="020B0609020204030204" charset="0"/>
              </a:rPr>
              <a:t>]</a:t>
            </a:r>
            <a:br>
              <a:rPr lang="en-US" altLang="zh-CN" sz="1800" b="0" i="0" dirty="0">
                <a:solidFill>
                  <a:srgbClr val="333333"/>
                </a:solidFill>
                <a:effectLst/>
                <a:latin typeface="Consolas" panose="020B0609020204030204" charset="0"/>
                <a:cs typeface="Consolas" panose="020B0609020204030204" charset="0"/>
              </a:rPr>
            </a:br>
            <a:r>
              <a:rPr lang="en-US" altLang="zh-CN" sz="1800" b="0" i="0" dirty="0">
                <a:solidFill>
                  <a:srgbClr val="000000"/>
                </a:solidFill>
                <a:effectLst/>
                <a:latin typeface="Consolas" panose="020B0609020204030204" charset="0"/>
                <a:cs typeface="Consolas" panose="020B0609020204030204" charset="0"/>
              </a:rPr>
              <a:t>subject </a:t>
            </a:r>
            <a:r>
              <a:rPr lang="en-US" altLang="zh-CN" sz="1800" b="0" i="0" dirty="0">
                <a:solidFill>
                  <a:srgbClr val="981A1A"/>
                </a:solidFill>
                <a:effectLst/>
                <a:latin typeface="Consolas" panose="020B0609020204030204" charset="0"/>
                <a:cs typeface="Consolas" panose="020B0609020204030204" charset="0"/>
              </a:rPr>
              <a:t>= </a:t>
            </a:r>
            <a:r>
              <a:rPr lang="en-US" altLang="zh-CN" sz="1800" b="0" i="0" dirty="0">
                <a:solidFill>
                  <a:srgbClr val="000000"/>
                </a:solidFill>
                <a:effectLst/>
                <a:latin typeface="Consolas" panose="020B0609020204030204" charset="0"/>
                <a:cs typeface="Consolas" panose="020B0609020204030204" charset="0"/>
              </a:rPr>
              <a:t>answers</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116644"/>
                </a:solidFill>
                <a:effectLst/>
                <a:latin typeface="Consolas" panose="020B0609020204030204" charset="0"/>
                <a:cs typeface="Consolas" panose="020B0609020204030204" charset="0"/>
              </a:rPr>
              <a:t>0</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AA1111"/>
                </a:solidFill>
                <a:effectLst/>
                <a:latin typeface="Consolas" panose="020B0609020204030204" charset="0"/>
                <a:cs typeface="Consolas" panose="020B0609020204030204" charset="0"/>
              </a:rPr>
              <a:t>'m.name'</a:t>
            </a:r>
            <a:r>
              <a:rPr lang="en-US" altLang="zh-CN" sz="1800" b="0" i="0" dirty="0">
                <a:solidFill>
                  <a:srgbClr val="333333"/>
                </a:solidFill>
                <a:effectLst/>
                <a:latin typeface="Consolas" panose="020B0609020204030204" charset="0"/>
                <a:cs typeface="Consolas" panose="020B0609020204030204" charset="0"/>
              </a:rPr>
              <a:t>]</a:t>
            </a:r>
            <a:br>
              <a:rPr lang="en-US" altLang="zh-CN" sz="1800" b="0" i="0" dirty="0">
                <a:solidFill>
                  <a:srgbClr val="333333"/>
                </a:solidFill>
                <a:effectLst/>
                <a:latin typeface="Consolas" panose="020B0609020204030204" charset="0"/>
                <a:cs typeface="Consolas" panose="020B0609020204030204" charset="0"/>
              </a:rPr>
            </a:br>
            <a:r>
              <a:rPr lang="en-US" altLang="zh-CN" sz="1800" b="0" i="0" dirty="0" err="1">
                <a:solidFill>
                  <a:srgbClr val="000000"/>
                </a:solidFill>
                <a:effectLst/>
                <a:latin typeface="Consolas" panose="020B0609020204030204" charset="0"/>
                <a:cs typeface="Consolas" panose="020B0609020204030204" charset="0"/>
              </a:rPr>
              <a:t>final_answer</a:t>
            </a:r>
            <a:r>
              <a:rPr lang="en-US" altLang="zh-CN" sz="1800" b="0" i="0" dirty="0">
                <a:solidFill>
                  <a:srgbClr val="000000"/>
                </a:solidFill>
                <a:effectLst/>
                <a:latin typeface="Consolas" panose="020B0609020204030204" charset="0"/>
                <a:cs typeface="Consolas" panose="020B0609020204030204" charset="0"/>
              </a:rPr>
              <a:t> </a:t>
            </a:r>
            <a:r>
              <a:rPr lang="en-US" altLang="zh-CN" sz="1800" b="0" i="0" dirty="0">
                <a:solidFill>
                  <a:srgbClr val="981A1A"/>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'{0}</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的症状包括：</a:t>
            </a:r>
            <a:r>
              <a:rPr lang="en-US" altLang="zh-CN" sz="1800" b="0" i="0" dirty="0">
                <a:solidFill>
                  <a:srgbClr val="AA1111"/>
                </a:solidFill>
                <a:effectLst/>
                <a:latin typeface="Consolas" panose="020B0609020204030204" charset="0"/>
                <a:cs typeface="Consolas" panose="020B0609020204030204" charset="0"/>
              </a:rPr>
              <a:t>{1}'</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000000"/>
                </a:solidFill>
                <a:effectLst/>
                <a:latin typeface="Consolas" panose="020B0609020204030204" charset="0"/>
                <a:cs typeface="Consolas" panose="020B0609020204030204" charset="0"/>
              </a:rPr>
              <a:t>format</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000000"/>
                </a:solidFill>
                <a:effectLst/>
                <a:latin typeface="Consolas" panose="020B0609020204030204" charset="0"/>
                <a:cs typeface="Consolas" panose="020B0609020204030204" charset="0"/>
              </a:rPr>
              <a:t>subject</a:t>
            </a:r>
            <a:r>
              <a:rPr lang="en-US" altLang="zh-CN" sz="1800" b="0" i="0" dirty="0">
                <a:solidFill>
                  <a:srgbClr val="333333"/>
                </a:solidFill>
                <a:effectLst/>
                <a:latin typeface="Consolas" panose="020B0609020204030204" charset="0"/>
                <a:cs typeface="Consolas" panose="020B0609020204030204" charset="0"/>
              </a:rPr>
              <a:t>, </a:t>
            </a:r>
            <a:r>
              <a:rPr lang="en-US" altLang="zh-CN" sz="1800" b="0" i="0" dirty="0">
                <a:solidFill>
                  <a:srgbClr val="AA1111"/>
                </a:solidFill>
                <a:effectLst/>
                <a:latin typeface="Consolas" panose="020B0609020204030204" charset="0"/>
                <a:cs typeface="Consolas" panose="020B0609020204030204" charset="0"/>
              </a:rPr>
              <a:t>'</a:t>
            </a:r>
            <a:r>
              <a:rPr lang="zh-CN" altLang="en-US" sz="1800" b="0" i="0" dirty="0">
                <a:solidFill>
                  <a:srgbClr val="AA1111"/>
                </a:solidFill>
                <a:effectLst/>
                <a:latin typeface="Consolas" panose="020B0609020204030204" charset="0"/>
                <a:ea typeface="新宋体" panose="02010609030101010101" pitchFamily="49" charset="-122"/>
                <a:cs typeface="Consolas" panose="020B0609020204030204" charset="0"/>
              </a:rPr>
              <a:t>；</a:t>
            </a:r>
            <a:r>
              <a:rPr lang="en-US" altLang="zh-CN" sz="1800" b="0" i="0" dirty="0">
                <a:solidFill>
                  <a:srgbClr val="AA1111"/>
                </a:solidFill>
                <a:effectLst/>
                <a:latin typeface="Consolas" panose="020B0609020204030204" charset="0"/>
                <a:cs typeface="Consolas" panose="020B0609020204030204" charset="0"/>
              </a:rPr>
              <a:t>'</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000000"/>
                </a:solidFill>
                <a:effectLst/>
                <a:latin typeface="Consolas" panose="020B0609020204030204" charset="0"/>
                <a:cs typeface="Consolas" panose="020B0609020204030204" charset="0"/>
              </a:rPr>
              <a:t>join</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3300AA"/>
                </a:solidFill>
                <a:effectLst/>
                <a:latin typeface="Consolas" panose="020B0609020204030204" charset="0"/>
                <a:cs typeface="Consolas" panose="020B0609020204030204" charset="0"/>
              </a:rPr>
              <a:t>list</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3300AA"/>
                </a:solidFill>
                <a:effectLst/>
                <a:latin typeface="Consolas" panose="020B0609020204030204" charset="0"/>
                <a:cs typeface="Consolas" panose="020B0609020204030204" charset="0"/>
              </a:rPr>
              <a:t>set</a:t>
            </a: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a:solidFill>
                  <a:srgbClr val="000000"/>
                </a:solidFill>
                <a:effectLst/>
                <a:latin typeface="Consolas" panose="020B0609020204030204" charset="0"/>
                <a:cs typeface="Consolas" panose="020B0609020204030204" charset="0"/>
              </a:rPr>
              <a:t>desc</a:t>
            </a:r>
            <a:r>
              <a:rPr lang="en-US" altLang="zh-CN" sz="1800" b="0" i="0" dirty="0">
                <a:solidFill>
                  <a:srgbClr val="333333"/>
                </a:solidFill>
                <a:effectLst/>
                <a:latin typeface="Consolas" panose="020B0609020204030204" charset="0"/>
                <a:cs typeface="Consolas" panose="020B0609020204030204" charset="0"/>
              </a:rPr>
              <a:t>))</a:t>
            </a:r>
            <a:br>
              <a:rPr lang="en-US" altLang="zh-CN" sz="1800" b="0" i="0" dirty="0">
                <a:solidFill>
                  <a:srgbClr val="333333"/>
                </a:solidFill>
                <a:effectLst/>
                <a:latin typeface="Consolas" panose="020B0609020204030204" charset="0"/>
                <a:cs typeface="Consolas" panose="020B0609020204030204" charset="0"/>
              </a:rPr>
            </a:br>
            <a:r>
              <a:rPr lang="en-US" altLang="zh-CN" sz="1800" b="0" i="0" dirty="0">
                <a:solidFill>
                  <a:srgbClr val="333333"/>
                </a:solidFill>
                <a:effectLst/>
                <a:latin typeface="Consolas" panose="020B0609020204030204" charset="0"/>
                <a:cs typeface="Consolas" panose="020B0609020204030204" charset="0"/>
              </a:rPr>
              <a:t>[:</a:t>
            </a:r>
            <a:r>
              <a:rPr lang="en-US" altLang="zh-CN" sz="1800" b="0" i="0" dirty="0" err="1">
                <a:solidFill>
                  <a:srgbClr val="0055AA"/>
                </a:solidFill>
                <a:effectLst/>
                <a:latin typeface="Consolas" panose="020B0609020204030204" charset="0"/>
                <a:cs typeface="Consolas" panose="020B0609020204030204" charset="0"/>
              </a:rPr>
              <a:t>self</a:t>
            </a:r>
            <a:r>
              <a:rPr lang="en-US" altLang="zh-CN" sz="1800" b="0" i="0" dirty="0" err="1">
                <a:solidFill>
                  <a:srgbClr val="333333"/>
                </a:solidFill>
                <a:effectLst/>
                <a:latin typeface="Consolas" panose="020B0609020204030204" charset="0"/>
                <a:cs typeface="Consolas" panose="020B0609020204030204" charset="0"/>
              </a:rPr>
              <a:t>.</a:t>
            </a:r>
            <a:r>
              <a:rPr lang="en-US" altLang="zh-CN" sz="1800" b="0" i="0" dirty="0" err="1">
                <a:solidFill>
                  <a:srgbClr val="000000"/>
                </a:solidFill>
                <a:effectLst/>
                <a:latin typeface="Consolas" panose="020B0609020204030204" charset="0"/>
                <a:cs typeface="Consolas" panose="020B0609020204030204" charset="0"/>
              </a:rPr>
              <a:t>num_limit</a:t>
            </a:r>
            <a:r>
              <a:rPr lang="en-US" altLang="zh-CN" sz="1800" b="0" i="0" dirty="0">
                <a:solidFill>
                  <a:srgbClr val="333333"/>
                </a:solidFill>
                <a:effectLst/>
                <a:latin typeface="Consolas" panose="020B0609020204030204" charset="0"/>
                <a:cs typeface="Consolas" panose="020B0609020204030204" charset="0"/>
              </a:rPr>
              <a:t>]))</a:t>
            </a:r>
            <a:r>
              <a:rPr lang="en-US" altLang="zh-CN" dirty="0">
                <a:latin typeface="Consolas" panose="020B0609020204030204" charset="0"/>
                <a:cs typeface="Consolas" panose="020B0609020204030204" charset="0"/>
              </a:rPr>
              <a:t> </a:t>
            </a:r>
            <a:br>
              <a:rPr lang="en-US" altLang="zh-CN" dirty="0">
                <a:latin typeface="Consolas" panose="020B0609020204030204" charset="0"/>
                <a:cs typeface="Consolas" panose="020B0609020204030204" charset="0"/>
              </a:rPr>
            </a:br>
            <a:endParaRPr lang="zh-CN" altLang="en-US" dirty="0">
              <a:latin typeface="Consolas" panose="020B0609020204030204" charset="0"/>
              <a:cs typeface="Consolas" panose="020B060902020403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0000"/>
          </a:bodyPr>
          <a:lstStyle/>
          <a:p>
            <a:r>
              <a:rPr lang="zh-CN" altLang="en-US"/>
              <a:t>知识图谱大作业展示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26</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4" name="内容占位符 1"/>
          <p:cNvSpPr>
            <a:spLocks noGrp="1"/>
          </p:cNvSpPr>
          <p:nvPr/>
        </p:nvSpPr>
        <p:spPr>
          <a:xfrm>
            <a:off x="2101850" y="2861310"/>
            <a:ext cx="7988935" cy="994410"/>
          </a:xfrm>
          <a:prstGeom prst="rect">
            <a:avLst/>
          </a:prstGeom>
        </p:spPr>
        <p:txBody>
          <a:bodyPr vert="horz" lIns="91440" tIns="45720" rIns="91440" bIns="45720" rtlCol="0"/>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5400"/>
              <a:t>第四部分：知识可视化</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r>
              <a:rPr lang="en-US" altLang="zh-CN"/>
              <a:t>——</a:t>
            </a:r>
            <a:r>
              <a:rPr lang="zh-CN" altLang="en-US"/>
              <a:t>知识可视化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27</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2135505" y="1256665"/>
            <a:ext cx="7921625" cy="829945"/>
          </a:xfrm>
          <a:prstGeom prst="rect">
            <a:avLst/>
          </a:prstGeom>
          <a:noFill/>
        </p:spPr>
        <p:txBody>
          <a:bodyPr wrap="square" rtlCol="0">
            <a:spAutoFit/>
          </a:bodyPr>
          <a:lstStyle/>
          <a:p>
            <a:pPr>
              <a:lnSpc>
                <a:spcPct val="120000"/>
              </a:lnSpc>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    neo4j</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是一个成熟的图数据库，能够快速地导入大量数据，并在客户端能够自动实现结构化抽取节点、关系等，实现图谱的可视化。</a:t>
            </a:r>
          </a:p>
        </p:txBody>
      </p:sp>
      <p:pic>
        <p:nvPicPr>
          <p:cNvPr id="5" name="图片 4"/>
          <p:cNvPicPr>
            <a:picLocks noChangeAspect="1"/>
          </p:cNvPicPr>
          <p:nvPr>
            <p:custDataLst>
              <p:tags r:id="rId1"/>
            </p:custDataLst>
          </p:nvPr>
        </p:nvPicPr>
        <p:blipFill>
          <a:blip r:embed="rId3"/>
          <a:stretch>
            <a:fillRect/>
          </a:stretch>
        </p:blipFill>
        <p:spPr>
          <a:xfrm>
            <a:off x="1853565" y="2319655"/>
            <a:ext cx="8376285" cy="3853180"/>
          </a:xfrm>
          <a:prstGeom prst="rect">
            <a:avLst/>
          </a:prstGeom>
        </p:spPr>
      </p:pic>
      <p:sp>
        <p:nvSpPr>
          <p:cNvPr id="7" name="文本框 6"/>
          <p:cNvSpPr txBox="1"/>
          <p:nvPr/>
        </p:nvSpPr>
        <p:spPr>
          <a:xfrm>
            <a:off x="2787650" y="6243955"/>
            <a:ext cx="6617970" cy="337185"/>
          </a:xfrm>
          <a:prstGeom prst="rect">
            <a:avLst/>
          </a:prstGeom>
          <a:noFill/>
        </p:spPr>
        <p:txBody>
          <a:bodyPr wrap="square" rtlCol="0">
            <a:spAutoFit/>
          </a:bodyPr>
          <a:lstStyle/>
          <a:p>
            <a:r>
              <a:rPr lang="zh-CN" altLang="en-US" sz="1600"/>
              <a:t>导入数据后在</a:t>
            </a:r>
            <a:r>
              <a:rPr lang="en-US" altLang="zh-CN" sz="1600"/>
              <a:t>neo4j</a:t>
            </a:r>
            <a:r>
              <a:rPr lang="zh-CN" altLang="en-US" sz="1600"/>
              <a:t>客户端抽取</a:t>
            </a:r>
            <a:r>
              <a:rPr lang="en-US" altLang="zh-CN" sz="1600"/>
              <a:t>Disease</a:t>
            </a:r>
            <a:r>
              <a:rPr lang="zh-CN" altLang="en-US" sz="1600"/>
              <a:t>节点所关联的</a:t>
            </a:r>
            <a:r>
              <a:rPr lang="en-US" altLang="zh-CN" sz="1600"/>
              <a:t>do_eat</a:t>
            </a:r>
            <a:r>
              <a:rPr lang="zh-CN" altLang="en-US" sz="1600"/>
              <a:t>关系</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r>
              <a:rPr lang="en-US" altLang="zh-CN"/>
              <a:t>——</a:t>
            </a:r>
            <a:r>
              <a:rPr lang="zh-CN" altLang="en-US"/>
              <a:t>知识可视化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28</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91160" y="1570355"/>
            <a:ext cx="5817235" cy="4154170"/>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操作</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neo4j</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需要一定的技术门槛，以及在个人电脑上正确配置各种环境及部署数据，对开发者以外的其他人员十分不友好。</a:t>
            </a: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我们希望将该传染病图谱整理为前端项目并部署在服务器上，使普通人一样能够通过网页、公众号等方式查看知识图谱，并进行互动。</a:t>
            </a: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vue</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d3</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html</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等工具能帮助实现知识图谱的前端部署及可视化，并设计用户与图谱的交互效果。</a:t>
            </a:r>
          </a:p>
        </p:txBody>
      </p:sp>
      <p:pic>
        <p:nvPicPr>
          <p:cNvPr id="4" name="图片 3"/>
          <p:cNvPicPr>
            <a:picLocks noChangeAspect="1"/>
          </p:cNvPicPr>
          <p:nvPr/>
        </p:nvPicPr>
        <p:blipFill>
          <a:blip r:embed="rId2"/>
          <a:stretch>
            <a:fillRect/>
          </a:stretch>
        </p:blipFill>
        <p:spPr>
          <a:xfrm>
            <a:off x="6249035" y="2222500"/>
            <a:ext cx="5643880" cy="2627630"/>
          </a:xfrm>
          <a:prstGeom prst="rect">
            <a:avLst/>
          </a:prstGeom>
        </p:spPr>
      </p:pic>
      <p:sp>
        <p:nvSpPr>
          <p:cNvPr id="7" name="文本框 6"/>
          <p:cNvSpPr txBox="1"/>
          <p:nvPr/>
        </p:nvSpPr>
        <p:spPr>
          <a:xfrm>
            <a:off x="7446010" y="4994275"/>
            <a:ext cx="3049905" cy="337185"/>
          </a:xfrm>
          <a:prstGeom prst="rect">
            <a:avLst/>
          </a:prstGeom>
          <a:noFill/>
        </p:spPr>
        <p:txBody>
          <a:bodyPr wrap="square" rtlCol="0">
            <a:spAutoFit/>
          </a:bodyPr>
          <a:lstStyle/>
          <a:p>
            <a:r>
              <a:rPr lang="zh-CN" altLang="en-US" sz="1600"/>
              <a:t>老师搭建的中式菜谱知识图谱</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r>
              <a:rPr lang="en-US" altLang="zh-CN"/>
              <a:t>——</a:t>
            </a:r>
            <a:r>
              <a:rPr lang="zh-CN" altLang="en-US"/>
              <a:t>知识可视化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29</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71475" y="1885315"/>
            <a:ext cx="5817235" cy="2676525"/>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d3</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是近年来新发布的</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JavaScript</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库，重点关注把数据部署在前端网页并设计具有丰富交互体验的图、表等。</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d3</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官网：</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hlinkClick r:id="rId2" action="ppaction://hlinkfile"/>
              </a:rPr>
              <a:t>https://d3js.org/</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vue</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同样也是目前较为流行的</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JavaScript</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框架，且更便于与其他第三方库结合，搭建网页的视图层。</a:t>
            </a:r>
          </a:p>
        </p:txBody>
      </p:sp>
      <p:pic>
        <p:nvPicPr>
          <p:cNvPr id="8" name="图片 7"/>
          <p:cNvPicPr>
            <a:picLocks noChangeAspect="1"/>
          </p:cNvPicPr>
          <p:nvPr/>
        </p:nvPicPr>
        <p:blipFill>
          <a:blip r:embed="rId3"/>
          <a:stretch>
            <a:fillRect/>
          </a:stretch>
        </p:blipFill>
        <p:spPr>
          <a:xfrm>
            <a:off x="6720205" y="1409065"/>
            <a:ext cx="4523105" cy="4458335"/>
          </a:xfrm>
          <a:prstGeom prst="rect">
            <a:avLst/>
          </a:prstGeom>
        </p:spPr>
      </p:pic>
      <p:sp>
        <p:nvSpPr>
          <p:cNvPr id="9" name="文本框 8"/>
          <p:cNvSpPr txBox="1"/>
          <p:nvPr/>
        </p:nvSpPr>
        <p:spPr>
          <a:xfrm>
            <a:off x="574675" y="1300480"/>
            <a:ext cx="2996565" cy="460375"/>
          </a:xfrm>
          <a:prstGeom prst="rect">
            <a:avLst/>
          </a:prstGeom>
          <a:noFill/>
        </p:spPr>
        <p:txBody>
          <a:bodyPr wrap="square" rtlCol="0">
            <a:spAutoFit/>
          </a:bodyPr>
          <a:lstStyle/>
          <a:p>
            <a:r>
              <a:rPr lang="zh-CN" altLang="en-US" sz="2400">
                <a:latin typeface="黑体" panose="02010609060101010101" charset="-122"/>
                <a:ea typeface="黑体" panose="02010609060101010101" charset="-122"/>
              </a:rPr>
              <a:t>主要工具介绍：</a:t>
            </a:r>
          </a:p>
        </p:txBody>
      </p:sp>
      <p:sp>
        <p:nvSpPr>
          <p:cNvPr id="10" name="文本框 9"/>
          <p:cNvSpPr txBox="1"/>
          <p:nvPr/>
        </p:nvSpPr>
        <p:spPr>
          <a:xfrm>
            <a:off x="7044055" y="6019165"/>
            <a:ext cx="4107815" cy="337185"/>
          </a:xfrm>
          <a:prstGeom prst="rect">
            <a:avLst/>
          </a:prstGeom>
          <a:noFill/>
        </p:spPr>
        <p:txBody>
          <a:bodyPr wrap="square" rtlCol="0">
            <a:spAutoFit/>
          </a:bodyPr>
          <a:lstStyle/>
          <a:p>
            <a:r>
              <a:rPr lang="en-US" altLang="zh-CN" sz="1600"/>
              <a:t>d3</a:t>
            </a:r>
            <a:r>
              <a:rPr lang="zh-CN" altLang="en-US" sz="1600"/>
              <a:t>官网项目样例：将美国地图图表化</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508250" y="2680970"/>
            <a:ext cx="2767965" cy="1496060"/>
          </a:xfrm>
        </p:spPr>
        <p:txBody>
          <a:bodyPr>
            <a:noAutofit/>
          </a:bodyPr>
          <a:lstStyle/>
          <a:p>
            <a:pPr>
              <a:lnSpc>
                <a:spcPct val="130000"/>
              </a:lnSpc>
            </a:pPr>
            <a:r>
              <a:rPr lang="zh-CN" altLang="en-US" sz="6000"/>
              <a:t>目录：</a:t>
            </a:r>
          </a:p>
          <a:p>
            <a:pPr algn="r">
              <a:lnSpc>
                <a:spcPct val="130000"/>
              </a:lnSpc>
            </a:pPr>
            <a:endParaRPr lang="zh-CN" altLang="en-US" sz="6000"/>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5" name="内容占位符 1"/>
          <p:cNvSpPr>
            <a:spLocks noGrp="1"/>
          </p:cNvSpPr>
          <p:nvPr/>
        </p:nvSpPr>
        <p:spPr>
          <a:xfrm>
            <a:off x="802885" y="494269"/>
            <a:ext cx="5195454" cy="503237"/>
          </a:xfrm>
          <a:prstGeom prst="rect">
            <a:avLst/>
          </a:prstGeom>
        </p:spPr>
        <p:txBody>
          <a:bodyPr vert="horz" lIns="91440" tIns="45720" rIns="91440" bIns="45720" rtlCol="0">
            <a:normAutofit fontScale="900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知识图谱大作业展示</a:t>
            </a:r>
          </a:p>
        </p:txBody>
      </p:sp>
      <p:sp>
        <p:nvSpPr>
          <p:cNvPr id="6" name="文本框 5"/>
          <p:cNvSpPr txBox="1"/>
          <p:nvPr/>
        </p:nvSpPr>
        <p:spPr>
          <a:xfrm>
            <a:off x="5803900" y="1766570"/>
            <a:ext cx="3141980" cy="3229610"/>
          </a:xfrm>
          <a:prstGeom prst="rect">
            <a:avLst/>
          </a:prstGeom>
          <a:noFill/>
        </p:spPr>
        <p:txBody>
          <a:bodyPr wrap="square" rtlCol="0">
            <a:spAutoFit/>
          </a:bodyPr>
          <a:lstStyle/>
          <a:p>
            <a:pPr marL="342900" indent="-342900">
              <a:lnSpc>
                <a:spcPct val="170000"/>
              </a:lnSpc>
              <a:buFont typeface="Wingdings" panose="05000000000000000000" charset="0"/>
              <a:buChar char="Ø"/>
            </a:pPr>
            <a:r>
              <a:rPr lang="zh-CN" altLang="en-US" sz="2400">
                <a:latin typeface="+mn-ea"/>
              </a:rPr>
              <a:t>知识抽取</a:t>
            </a:r>
          </a:p>
          <a:p>
            <a:pPr marL="342900" indent="-342900">
              <a:lnSpc>
                <a:spcPct val="170000"/>
              </a:lnSpc>
              <a:buFont typeface="Wingdings" panose="05000000000000000000" charset="0"/>
              <a:buChar char="Ø"/>
            </a:pPr>
            <a:r>
              <a:rPr lang="zh-CN" altLang="en-US" sz="2400">
                <a:latin typeface="+mn-ea"/>
              </a:rPr>
              <a:t>图谱构建</a:t>
            </a:r>
          </a:p>
          <a:p>
            <a:pPr marL="342900" indent="-342900">
              <a:lnSpc>
                <a:spcPct val="170000"/>
              </a:lnSpc>
              <a:buFont typeface="Wingdings" panose="05000000000000000000" charset="0"/>
              <a:buChar char="Ø"/>
            </a:pPr>
            <a:r>
              <a:rPr lang="zh-CN" altLang="en-US" sz="2400">
                <a:latin typeface="+mn-ea"/>
              </a:rPr>
              <a:t>知识问答</a:t>
            </a:r>
          </a:p>
          <a:p>
            <a:pPr marL="342900" indent="-342900">
              <a:lnSpc>
                <a:spcPct val="170000"/>
              </a:lnSpc>
              <a:buFont typeface="Wingdings" panose="05000000000000000000" charset="0"/>
              <a:buChar char="Ø"/>
            </a:pPr>
            <a:r>
              <a:rPr lang="zh-CN" altLang="en-US" sz="2400">
                <a:latin typeface="+mn-ea"/>
              </a:rPr>
              <a:t>知识可视化</a:t>
            </a:r>
          </a:p>
          <a:p>
            <a:pPr marL="342900" indent="-342900">
              <a:lnSpc>
                <a:spcPct val="170000"/>
              </a:lnSpc>
              <a:buFont typeface="Wingdings" panose="05000000000000000000" charset="0"/>
              <a:buChar char="Ø"/>
            </a:pPr>
            <a:r>
              <a:rPr lang="zh-CN" altLang="en-US" sz="2400">
                <a:latin typeface="+mn-ea"/>
              </a:rPr>
              <a:t>项目运行与展示</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r>
              <a:rPr lang="en-US" altLang="zh-CN"/>
              <a:t>——</a:t>
            </a:r>
            <a:r>
              <a:rPr lang="zh-CN" altLang="en-US"/>
              <a:t>知识可视化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30</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71475" y="1885315"/>
            <a:ext cx="4740275" cy="3046095"/>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初始化：构建数据对象并进行初始化</a:t>
            </a: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json</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数据解析：</a:t>
            </a:r>
          </a:p>
          <a:p>
            <a:pPr indent="0">
              <a:lnSpc>
                <a:spcPct val="120000"/>
              </a:lnSpc>
              <a:buFont typeface="Arial" panose="020B0604020202020204" pitchFamily="34" charset="0"/>
              <a:buNone/>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我们从</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neo4j</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中导出的</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json</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数据为若干个节点、关系，需要使用</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d3</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工具对其格式化，存放进</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links, nodes, data</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列表。</a:t>
            </a: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a:latin typeface="黑体" panose="02010609060101010101" charset="-122"/>
                <a:ea typeface="黑体" panose="02010609060101010101" charset="-122"/>
              </a:rPr>
              <a:t>项目构建关键流程</a:t>
            </a:r>
            <a:r>
              <a:rPr lang="en-US" altLang="zh-CN" sz="2400">
                <a:latin typeface="黑体" panose="02010609060101010101" charset="-122"/>
                <a:ea typeface="黑体" panose="02010609060101010101" charset="-122"/>
              </a:rPr>
              <a:t>——</a:t>
            </a:r>
            <a:r>
              <a:rPr lang="zh-CN" altLang="en-US" sz="2400">
                <a:latin typeface="黑体" panose="02010609060101010101" charset="-122"/>
                <a:ea typeface="黑体" panose="02010609060101010101" charset="-122"/>
              </a:rPr>
              <a:t>以</a:t>
            </a:r>
            <a:r>
              <a:rPr lang="en-US" altLang="zh-CN" sz="2400">
                <a:latin typeface="黑体" panose="02010609060101010101" charset="-122"/>
                <a:ea typeface="黑体" panose="02010609060101010101" charset="-122"/>
              </a:rPr>
              <a:t>2D</a:t>
            </a:r>
            <a:r>
              <a:rPr lang="zh-CN" altLang="en-US" sz="2400">
                <a:latin typeface="黑体" panose="02010609060101010101" charset="-122"/>
                <a:ea typeface="黑体" panose="02010609060101010101" charset="-122"/>
              </a:rPr>
              <a:t>为例：</a:t>
            </a:r>
          </a:p>
        </p:txBody>
      </p:sp>
      <p:pic>
        <p:nvPicPr>
          <p:cNvPr id="5" name="图片 4"/>
          <p:cNvPicPr>
            <a:picLocks noChangeAspect="1"/>
          </p:cNvPicPr>
          <p:nvPr/>
        </p:nvPicPr>
        <p:blipFill>
          <a:blip r:embed="rId2"/>
          <a:stretch>
            <a:fillRect/>
          </a:stretch>
        </p:blipFill>
        <p:spPr>
          <a:xfrm>
            <a:off x="5029200" y="1409700"/>
            <a:ext cx="4045585" cy="4996180"/>
          </a:xfrm>
          <a:prstGeom prst="rect">
            <a:avLst/>
          </a:prstGeom>
        </p:spPr>
      </p:pic>
      <p:pic>
        <p:nvPicPr>
          <p:cNvPr id="7" name="图片 6"/>
          <p:cNvPicPr>
            <a:picLocks noChangeAspect="1"/>
          </p:cNvPicPr>
          <p:nvPr/>
        </p:nvPicPr>
        <p:blipFill>
          <a:blip r:embed="rId3"/>
          <a:stretch>
            <a:fillRect/>
          </a:stretch>
        </p:blipFill>
        <p:spPr>
          <a:xfrm>
            <a:off x="9162415" y="2489200"/>
            <a:ext cx="2974975" cy="20859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r>
              <a:rPr lang="en-US" altLang="zh-CN"/>
              <a:t>——</a:t>
            </a:r>
            <a:r>
              <a:rPr lang="zh-CN" altLang="en-US"/>
              <a:t>知识可视化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31</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71475" y="1885315"/>
            <a:ext cx="4740275" cy="5631180"/>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视图平移、缩放等视角变换：</a:t>
            </a:r>
          </a:p>
          <a:p>
            <a:pPr indent="0">
              <a:lnSpc>
                <a:spcPct val="120000"/>
              </a:lnSpc>
              <a:buFont typeface="Arial" panose="020B0604020202020204" pitchFamily="34" charset="0"/>
              <a:buNone/>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   SVG</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也是一种基于</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XML</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的标记语言，专门用来描述可变化的图形元素。可通过</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d3</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调用，调整标签的</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translate, scale</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属性来变换视图。</a:t>
            </a: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节点拖拽：</a:t>
            </a:r>
          </a:p>
          <a:p>
            <a:pPr indent="0">
              <a:lnSpc>
                <a:spcPct val="120000"/>
              </a:lnSpc>
              <a:buFont typeface="Arial" panose="020B0604020202020204" pitchFamily="34" charset="0"/>
              <a:buNone/>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拖拽节点是重要的交互体验，这里通过调用</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d3</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库的</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drag()</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函数来实现，其中拖拽时的碰撞、回弹、牵拉等基本力学关系都已在此函数中实现。</a:t>
            </a: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a:latin typeface="黑体" panose="02010609060101010101" charset="-122"/>
                <a:ea typeface="黑体" panose="02010609060101010101" charset="-122"/>
              </a:rPr>
              <a:t>项目构建关键流程</a:t>
            </a:r>
            <a:r>
              <a:rPr lang="en-US" altLang="zh-CN" sz="2400">
                <a:latin typeface="黑体" panose="02010609060101010101" charset="-122"/>
                <a:ea typeface="黑体" panose="02010609060101010101" charset="-122"/>
              </a:rPr>
              <a:t>——</a:t>
            </a:r>
            <a:r>
              <a:rPr lang="zh-CN" altLang="en-US" sz="2400">
                <a:latin typeface="黑体" panose="02010609060101010101" charset="-122"/>
                <a:ea typeface="黑体" panose="02010609060101010101" charset="-122"/>
              </a:rPr>
              <a:t>以</a:t>
            </a:r>
            <a:r>
              <a:rPr lang="en-US" altLang="zh-CN" sz="2400">
                <a:latin typeface="黑体" panose="02010609060101010101" charset="-122"/>
                <a:ea typeface="黑体" panose="02010609060101010101" charset="-122"/>
              </a:rPr>
              <a:t>2D</a:t>
            </a:r>
            <a:r>
              <a:rPr lang="zh-CN" altLang="en-US" sz="2400">
                <a:latin typeface="黑体" panose="02010609060101010101" charset="-122"/>
                <a:ea typeface="黑体" panose="02010609060101010101" charset="-122"/>
              </a:rPr>
              <a:t>为例：</a:t>
            </a:r>
          </a:p>
        </p:txBody>
      </p:sp>
      <p:pic>
        <p:nvPicPr>
          <p:cNvPr id="11" name="图片 10"/>
          <p:cNvPicPr>
            <a:picLocks noChangeAspect="1"/>
          </p:cNvPicPr>
          <p:nvPr/>
        </p:nvPicPr>
        <p:blipFill>
          <a:blip r:embed="rId2"/>
          <a:stretch>
            <a:fillRect/>
          </a:stretch>
        </p:blipFill>
        <p:spPr>
          <a:xfrm>
            <a:off x="5201285" y="1157605"/>
            <a:ext cx="6247130" cy="2101215"/>
          </a:xfrm>
          <a:prstGeom prst="rect">
            <a:avLst/>
          </a:prstGeom>
        </p:spPr>
      </p:pic>
      <p:pic>
        <p:nvPicPr>
          <p:cNvPr id="12" name="图片 11"/>
          <p:cNvPicPr>
            <a:picLocks noChangeAspect="1"/>
          </p:cNvPicPr>
          <p:nvPr/>
        </p:nvPicPr>
        <p:blipFill>
          <a:blip r:embed="rId3"/>
          <a:stretch>
            <a:fillRect/>
          </a:stretch>
        </p:blipFill>
        <p:spPr>
          <a:xfrm>
            <a:off x="5171440" y="3331845"/>
            <a:ext cx="3231515" cy="34143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r>
              <a:rPr lang="en-US" altLang="zh-CN"/>
              <a:t>——</a:t>
            </a:r>
            <a:r>
              <a:rPr lang="zh-CN" altLang="en-US"/>
              <a:t>知识可视化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32</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71475" y="1885315"/>
            <a:ext cx="4740275" cy="3585210"/>
          </a:xfrm>
          <a:prstGeom prst="rect">
            <a:avLst/>
          </a:prstGeom>
          <a:noFill/>
        </p:spPr>
        <p:txBody>
          <a:bodyPr wrap="square" rtlCol="0">
            <a:noAutofit/>
          </a:bodyPr>
          <a:lstStyle/>
          <a:p>
            <a:pPr marL="342900" indent="-342900">
              <a:lnSpc>
                <a:spcPct val="120000"/>
              </a:lnSpc>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鼠标悬停显示信息：</a:t>
            </a:r>
          </a:p>
          <a:p>
            <a:pPr indent="0">
              <a:lnSpc>
                <a:spcPct val="120000"/>
              </a:lnSpc>
              <a:buFont typeface="Arial" panose="020B0604020202020204" pitchFamily="34" charset="0"/>
              <a:buNone/>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当用户悬停指针到某个节点时，需要展示出该节点的信息。</a:t>
            </a:r>
          </a:p>
          <a:p>
            <a:pPr indent="457200">
              <a:lnSpc>
                <a:spcPct val="120000"/>
              </a:lnSpc>
              <a:buFont typeface="Arial" panose="020B0604020202020204" pitchFamily="34" charset="0"/>
              <a:buNone/>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具体逻辑为：判断鼠标悬停节点的</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id</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，遍历查找该</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id</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对应的属性信息，并在右侧显示，同时会进入</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svg</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画布的聚焦模式，自动高亮邻居节点，隐藏其他无关节点。</a:t>
            </a: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a:latin typeface="黑体" panose="02010609060101010101" charset="-122"/>
                <a:ea typeface="黑体" panose="02010609060101010101" charset="-122"/>
              </a:rPr>
              <a:t>项目构建关键流程</a:t>
            </a:r>
            <a:r>
              <a:rPr lang="en-US" altLang="zh-CN" sz="2400">
                <a:latin typeface="黑体" panose="02010609060101010101" charset="-122"/>
                <a:ea typeface="黑体" panose="02010609060101010101" charset="-122"/>
              </a:rPr>
              <a:t>——</a:t>
            </a:r>
            <a:r>
              <a:rPr lang="zh-CN" altLang="en-US" sz="2400">
                <a:latin typeface="黑体" panose="02010609060101010101" charset="-122"/>
                <a:ea typeface="黑体" panose="02010609060101010101" charset="-122"/>
              </a:rPr>
              <a:t>以</a:t>
            </a:r>
            <a:r>
              <a:rPr lang="en-US" altLang="zh-CN" sz="2400">
                <a:latin typeface="黑体" panose="02010609060101010101" charset="-122"/>
                <a:ea typeface="黑体" panose="02010609060101010101" charset="-122"/>
              </a:rPr>
              <a:t>2D</a:t>
            </a:r>
            <a:r>
              <a:rPr lang="zh-CN" altLang="en-US" sz="2400">
                <a:latin typeface="黑体" panose="02010609060101010101" charset="-122"/>
                <a:ea typeface="黑体" panose="02010609060101010101" charset="-122"/>
              </a:rPr>
              <a:t>为例：</a:t>
            </a:r>
          </a:p>
        </p:txBody>
      </p:sp>
      <p:pic>
        <p:nvPicPr>
          <p:cNvPr id="4" name="图片 3"/>
          <p:cNvPicPr>
            <a:picLocks noChangeAspect="1"/>
          </p:cNvPicPr>
          <p:nvPr/>
        </p:nvPicPr>
        <p:blipFill>
          <a:blip r:embed="rId2"/>
          <a:srcRect t="7742" r="434"/>
          <a:stretch>
            <a:fillRect/>
          </a:stretch>
        </p:blipFill>
        <p:spPr>
          <a:xfrm>
            <a:off x="5111750" y="1734185"/>
            <a:ext cx="6635115" cy="34734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r>
              <a:rPr lang="en-US" altLang="zh-CN"/>
              <a:t>——</a:t>
            </a:r>
            <a:r>
              <a:rPr lang="zh-CN" altLang="en-US"/>
              <a:t>知识可视化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33</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71475" y="1885315"/>
            <a:ext cx="4740275" cy="3585210"/>
          </a:xfrm>
          <a:prstGeom prst="rect">
            <a:avLst/>
          </a:prstGeom>
          <a:noFill/>
        </p:spPr>
        <p:txBody>
          <a:bodyPr wrap="square" rtlCol="0">
            <a:noAutofit/>
          </a:bodyPr>
          <a:lstStyle/>
          <a:p>
            <a:pPr marL="342900" indent="-342900">
              <a:lnSpc>
                <a:spcPct val="120000"/>
              </a:lnSpc>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文字搜索节点相关信息：</a:t>
            </a:r>
          </a:p>
          <a:p>
            <a:pPr indent="0">
              <a:lnSpc>
                <a:spcPct val="120000"/>
              </a:lnSpc>
              <a:buFont typeface="Arial" panose="020B0604020202020204" pitchFamily="34" charset="0"/>
              <a:buNone/>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因为后端导入的数据过多，页面会变得卡顿且繁杂，需要用户搜索想要的信息。</a:t>
            </a:r>
          </a:p>
          <a:p>
            <a:pPr indent="457200">
              <a:lnSpc>
                <a:spcPct val="120000"/>
              </a:lnSpc>
              <a:buFont typeface="Arial" panose="020B0604020202020204" pitchFamily="34" charset="0"/>
              <a:buNone/>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具体逻辑：从前端页面中读取输入信息，遍历搜索所有的节点，高亮</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name</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与输入信息相同的节点，同时高亮邻居节点（有向边的起点或终点为该节点，则另一端就会被显示），隐藏其他节点。</a:t>
            </a: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a:latin typeface="黑体" panose="02010609060101010101" charset="-122"/>
                <a:ea typeface="黑体" panose="02010609060101010101" charset="-122"/>
              </a:rPr>
              <a:t>项目构建关键流程</a:t>
            </a:r>
            <a:r>
              <a:rPr lang="en-US" altLang="zh-CN" sz="2400">
                <a:latin typeface="黑体" panose="02010609060101010101" charset="-122"/>
                <a:ea typeface="黑体" panose="02010609060101010101" charset="-122"/>
              </a:rPr>
              <a:t>——</a:t>
            </a:r>
            <a:r>
              <a:rPr lang="zh-CN" altLang="en-US" sz="2400">
                <a:latin typeface="黑体" panose="02010609060101010101" charset="-122"/>
                <a:ea typeface="黑体" panose="02010609060101010101" charset="-122"/>
              </a:rPr>
              <a:t>以</a:t>
            </a:r>
            <a:r>
              <a:rPr lang="en-US" altLang="zh-CN" sz="2400">
                <a:latin typeface="黑体" panose="02010609060101010101" charset="-122"/>
                <a:ea typeface="黑体" panose="02010609060101010101" charset="-122"/>
              </a:rPr>
              <a:t>2D</a:t>
            </a:r>
            <a:r>
              <a:rPr lang="zh-CN" altLang="en-US" sz="2400">
                <a:latin typeface="黑体" panose="02010609060101010101" charset="-122"/>
                <a:ea typeface="黑体" panose="02010609060101010101" charset="-122"/>
              </a:rPr>
              <a:t>为例：</a:t>
            </a:r>
          </a:p>
        </p:txBody>
      </p:sp>
      <p:pic>
        <p:nvPicPr>
          <p:cNvPr id="5" name="图片 4"/>
          <p:cNvPicPr>
            <a:picLocks noChangeAspect="1"/>
          </p:cNvPicPr>
          <p:nvPr/>
        </p:nvPicPr>
        <p:blipFill>
          <a:blip r:embed="rId2"/>
          <a:stretch>
            <a:fillRect/>
          </a:stretch>
        </p:blipFill>
        <p:spPr>
          <a:xfrm>
            <a:off x="5363210" y="2200275"/>
            <a:ext cx="6152515" cy="31934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r>
              <a:rPr lang="en-US" altLang="zh-CN"/>
              <a:t>——</a:t>
            </a:r>
            <a:r>
              <a:rPr lang="zh-CN" altLang="en-US"/>
              <a:t>知识可视化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371475" y="1885315"/>
            <a:ext cx="4740275" cy="3585210"/>
          </a:xfrm>
          <a:prstGeom prst="rect">
            <a:avLst/>
          </a:prstGeom>
          <a:noFill/>
        </p:spPr>
        <p:txBody>
          <a:bodyPr wrap="square" rtlCol="0">
            <a:noAutofit/>
          </a:bodyPr>
          <a:lstStyle/>
          <a:p>
            <a:pPr marL="342900" indent="-342900">
              <a:lnSpc>
                <a:spcPct val="120000"/>
              </a:lnSpc>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图例交互：</a:t>
            </a:r>
          </a:p>
          <a:p>
            <a:pPr indent="0">
              <a:lnSpc>
                <a:spcPct val="120000"/>
              </a:lnSpc>
              <a:buFont typeface="Arial" panose="020B0604020202020204" pitchFamily="34" charset="0"/>
              <a:buNone/>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若只需要某些特定类型的关系信息，可以通过点击图例，来隐藏或显示该种关系。</a:t>
            </a:r>
          </a:p>
          <a:p>
            <a:pPr indent="457200">
              <a:lnSpc>
                <a:spcPct val="120000"/>
              </a:lnSpc>
              <a:buFont typeface="Arial" panose="020B0604020202020204" pitchFamily="34" charset="0"/>
              <a:buNone/>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具体逻辑：判断该图例对应的节点类型，遍历删除节点和关系，并重新渲染页面。</a:t>
            </a: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460375"/>
          </a:xfrm>
          <a:prstGeom prst="rect">
            <a:avLst/>
          </a:prstGeom>
          <a:noFill/>
        </p:spPr>
        <p:txBody>
          <a:bodyPr wrap="square" rtlCol="0">
            <a:spAutoFit/>
          </a:bodyPr>
          <a:lstStyle/>
          <a:p>
            <a:r>
              <a:rPr lang="zh-CN" altLang="en-US" sz="2400">
                <a:latin typeface="黑体" panose="02010609060101010101" charset="-122"/>
                <a:ea typeface="黑体" panose="02010609060101010101" charset="-122"/>
              </a:rPr>
              <a:t>项目构建关键流程</a:t>
            </a:r>
            <a:r>
              <a:rPr lang="en-US" altLang="zh-CN" sz="2400">
                <a:latin typeface="黑体" panose="02010609060101010101" charset="-122"/>
                <a:ea typeface="黑体" panose="02010609060101010101" charset="-122"/>
              </a:rPr>
              <a:t>——</a:t>
            </a:r>
            <a:r>
              <a:rPr lang="zh-CN" altLang="en-US" sz="2400">
                <a:latin typeface="黑体" panose="02010609060101010101" charset="-122"/>
                <a:ea typeface="黑体" panose="02010609060101010101" charset="-122"/>
              </a:rPr>
              <a:t>以</a:t>
            </a:r>
            <a:r>
              <a:rPr lang="en-US" altLang="zh-CN" sz="2400">
                <a:latin typeface="黑体" panose="02010609060101010101" charset="-122"/>
                <a:ea typeface="黑体" panose="02010609060101010101" charset="-122"/>
              </a:rPr>
              <a:t>2D</a:t>
            </a:r>
            <a:r>
              <a:rPr lang="zh-CN" altLang="en-US" sz="2400">
                <a:latin typeface="黑体" panose="02010609060101010101" charset="-122"/>
                <a:ea typeface="黑体" panose="02010609060101010101" charset="-122"/>
              </a:rPr>
              <a:t>为例：</a:t>
            </a:r>
          </a:p>
        </p:txBody>
      </p:sp>
      <p:pic>
        <p:nvPicPr>
          <p:cNvPr id="4" name="图片 3"/>
          <p:cNvPicPr>
            <a:picLocks noChangeAspect="1"/>
          </p:cNvPicPr>
          <p:nvPr/>
        </p:nvPicPr>
        <p:blipFill>
          <a:blip r:embed="rId2"/>
          <a:stretch>
            <a:fillRect/>
          </a:stretch>
        </p:blipFill>
        <p:spPr>
          <a:xfrm>
            <a:off x="6125210" y="1885315"/>
            <a:ext cx="4697095" cy="41852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r>
              <a:rPr lang="en-US" altLang="zh-CN"/>
              <a:t>——</a:t>
            </a:r>
            <a:r>
              <a:rPr lang="zh-CN" altLang="en-US"/>
              <a:t>知识可视化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35</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1195705" y="2011045"/>
            <a:ext cx="9800590" cy="3585210"/>
          </a:xfrm>
          <a:prstGeom prst="rect">
            <a:avLst/>
          </a:prstGeom>
          <a:noFill/>
        </p:spPr>
        <p:txBody>
          <a:bodyPr wrap="square" rtlCol="0">
            <a:noAutofit/>
          </a:bodyPr>
          <a:lstStyle/>
          <a:p>
            <a:pPr marL="342900" indent="-342900">
              <a:lnSpc>
                <a:spcPct val="120000"/>
              </a:lnSpc>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服务器部署：</a:t>
            </a:r>
          </a:p>
          <a:p>
            <a:pPr indent="0">
              <a:lnSpc>
                <a:spcPct val="120000"/>
              </a:lnSpc>
              <a:buFont typeface="Arial" panose="020B0604020202020204" pitchFamily="34" charset="0"/>
              <a:buNone/>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使用</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npm run serve</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将数据导入页面，正确配置</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vue.config.js</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文件，启动项目。</a:t>
            </a:r>
          </a:p>
          <a:p>
            <a:pPr indent="457200">
              <a:lnSpc>
                <a:spcPct val="120000"/>
              </a:lnSpc>
              <a:buFont typeface="Arial" panose="020B0604020202020204" pitchFamily="34" charset="0"/>
              <a:buNone/>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使用</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yarn build</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命令打包项目，将生成的</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dist</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文件夹部署在</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github</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服务器上生成网页，即可通过链接访问</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index.html</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1210945" y="1273810"/>
            <a:ext cx="4737735" cy="460375"/>
          </a:xfrm>
          <a:prstGeom prst="rect">
            <a:avLst/>
          </a:prstGeom>
          <a:noFill/>
        </p:spPr>
        <p:txBody>
          <a:bodyPr wrap="square" rtlCol="0">
            <a:spAutoFit/>
          </a:bodyPr>
          <a:lstStyle/>
          <a:p>
            <a:r>
              <a:rPr lang="zh-CN" altLang="en-US" sz="2400">
                <a:latin typeface="黑体" panose="02010609060101010101" charset="-122"/>
                <a:ea typeface="黑体" panose="02010609060101010101" charset="-122"/>
              </a:rPr>
              <a:t>项目构建关键流程</a:t>
            </a:r>
            <a:r>
              <a:rPr lang="en-US" altLang="zh-CN" sz="2400">
                <a:latin typeface="黑体" panose="02010609060101010101" charset="-122"/>
                <a:ea typeface="黑体" panose="02010609060101010101" charset="-122"/>
              </a:rPr>
              <a:t>——</a:t>
            </a:r>
            <a:r>
              <a:rPr lang="zh-CN" altLang="en-US" sz="2400">
                <a:latin typeface="黑体" panose="02010609060101010101" charset="-122"/>
                <a:ea typeface="黑体" panose="02010609060101010101" charset="-122"/>
              </a:rPr>
              <a:t>以</a:t>
            </a:r>
            <a:r>
              <a:rPr lang="en-US" altLang="zh-CN" sz="2400">
                <a:latin typeface="黑体" panose="02010609060101010101" charset="-122"/>
                <a:ea typeface="黑体" panose="02010609060101010101" charset="-122"/>
              </a:rPr>
              <a:t>2D</a:t>
            </a:r>
            <a:r>
              <a:rPr lang="zh-CN" altLang="en-US" sz="2400">
                <a:latin typeface="黑体" panose="02010609060101010101" charset="-122"/>
                <a:ea typeface="黑体" panose="02010609060101010101" charset="-122"/>
              </a:rPr>
              <a:t>为例：</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36</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1642110" y="2633980"/>
            <a:ext cx="8907780" cy="922020"/>
          </a:xfrm>
          <a:prstGeom prst="rect">
            <a:avLst/>
          </a:prstGeom>
          <a:noFill/>
        </p:spPr>
        <p:txBody>
          <a:bodyPr wrap="square" rtlCol="0">
            <a:spAutoFit/>
          </a:bodyPr>
          <a:lstStyle/>
          <a:p>
            <a:r>
              <a:rPr lang="zh-CN" altLang="en-US" sz="5400" b="1">
                <a:solidFill>
                  <a:srgbClr val="C00000"/>
                </a:solidFill>
                <a:sym typeface="+mn-ea"/>
              </a:rPr>
              <a:t>第五部分：项目运行与展示</a:t>
            </a:r>
          </a:p>
        </p:txBody>
      </p:sp>
      <p:sp>
        <p:nvSpPr>
          <p:cNvPr id="5" name="文本框 4"/>
          <p:cNvSpPr txBox="1"/>
          <p:nvPr/>
        </p:nvSpPr>
        <p:spPr>
          <a:xfrm>
            <a:off x="1522095" y="4074160"/>
            <a:ext cx="3051175" cy="17532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a:t>数据导入</a:t>
            </a:r>
          </a:p>
          <a:p>
            <a:pPr marL="285750" indent="-285750">
              <a:lnSpc>
                <a:spcPct val="150000"/>
              </a:lnSpc>
              <a:buFont typeface="Arial" panose="020B0604020202020204" pitchFamily="34" charset="0"/>
              <a:buChar char="•"/>
            </a:pPr>
            <a:r>
              <a:rPr lang="zh-CN" altLang="en-US" sz="2400"/>
              <a:t>知识问答</a:t>
            </a:r>
          </a:p>
          <a:p>
            <a:pPr marL="285750" indent="-285750">
              <a:lnSpc>
                <a:spcPct val="150000"/>
              </a:lnSpc>
              <a:buFont typeface="Arial" panose="020B0604020202020204" pitchFamily="34" charset="0"/>
              <a:buChar char="•"/>
            </a:pPr>
            <a:r>
              <a:rPr lang="zh-CN" altLang="en-US" sz="2400"/>
              <a:t>可视化部分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37</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4228465" y="2679065"/>
            <a:ext cx="3735070" cy="922020"/>
          </a:xfrm>
          <a:prstGeom prst="rect">
            <a:avLst/>
          </a:prstGeom>
          <a:noFill/>
        </p:spPr>
        <p:txBody>
          <a:bodyPr wrap="square" rtlCol="0">
            <a:spAutoFit/>
          </a:bodyPr>
          <a:lstStyle/>
          <a:p>
            <a:r>
              <a:rPr lang="zh-CN" altLang="en-US" sz="5400" b="1">
                <a:solidFill>
                  <a:srgbClr val="C00000"/>
                </a:solidFill>
                <a:sym typeface="+mn-ea"/>
              </a:rPr>
              <a:t>总结与展望</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38</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5" name="文本框 4"/>
          <p:cNvSpPr txBox="1"/>
          <p:nvPr/>
        </p:nvSpPr>
        <p:spPr>
          <a:xfrm>
            <a:off x="1426845" y="1487170"/>
            <a:ext cx="4737735" cy="521970"/>
          </a:xfrm>
          <a:prstGeom prst="rect">
            <a:avLst/>
          </a:prstGeom>
          <a:noFill/>
        </p:spPr>
        <p:txBody>
          <a:bodyPr wrap="square" rtlCol="0">
            <a:spAutoFit/>
          </a:bodyPr>
          <a:lstStyle/>
          <a:p>
            <a:r>
              <a:rPr lang="zh-CN" altLang="en-US" sz="2800">
                <a:latin typeface="黑体" panose="02010609060101010101" charset="-122"/>
                <a:ea typeface="黑体" panose="02010609060101010101" charset="-122"/>
              </a:rPr>
              <a:t>未来展望与应用前景：</a:t>
            </a:r>
          </a:p>
        </p:txBody>
      </p:sp>
      <p:sp>
        <p:nvSpPr>
          <p:cNvPr id="7" name="文本框 6"/>
          <p:cNvSpPr txBox="1"/>
          <p:nvPr/>
        </p:nvSpPr>
        <p:spPr>
          <a:xfrm>
            <a:off x="1426845" y="2201545"/>
            <a:ext cx="9337675" cy="4727575"/>
          </a:xfrm>
          <a:prstGeom prst="rect">
            <a:avLst/>
          </a:prstGeom>
          <a:noFill/>
        </p:spPr>
        <p:txBody>
          <a:bodyPr wrap="square" rtlCol="0">
            <a:noAutofit/>
          </a:bodyPr>
          <a:lstStyle/>
          <a:p>
            <a:pPr indent="457200">
              <a:lnSpc>
                <a:spcPct val="120000"/>
              </a:lnSpc>
              <a:buFont typeface="Arial" panose="020B0604020202020204" pitchFamily="34" charset="0"/>
              <a:buNone/>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未来页面需要把知识问答整合到前端系统，使用户能够直接通过页面与数据交互。同时需要整理更多图片、信息等数据，增加对疾病以外的例如药物、食物等节点的描述，丰富系统的使用体验。</a:t>
            </a:r>
          </a:p>
          <a:p>
            <a:pPr indent="45720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20000"/>
              </a:lnSpc>
              <a:buFont typeface="Arial" panose="020B0604020202020204" pitchFamily="34" charset="0"/>
              <a:buNone/>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对于当今全球化的社会，传染病与地球上每一个角落都息息相关，我们希望通过此传染病知识图谱与问答系统，整合到医院公众号、新闻媒体、流媒体客户端等公共平台，帮助人们快速、全面地查找到所需信息，及时了解传染病以及相关的治疗方式、药物等知识，为公共卫生健康做出一份贡献！</a:t>
            </a:r>
          </a:p>
          <a:p>
            <a:pPr marL="342900" indent="-342900">
              <a:lnSpc>
                <a:spcPct val="120000"/>
              </a:lnSpc>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0000"/>
          </a:bodyPr>
          <a:lstStyle/>
          <a:p>
            <a:r>
              <a:rPr lang="zh-CN" altLang="en-US"/>
              <a:t>知识图谱大作业展示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39</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3846830" y="2303145"/>
            <a:ext cx="4498975" cy="2251075"/>
          </a:xfrm>
          <a:prstGeom prst="rect">
            <a:avLst/>
          </a:prstGeom>
          <a:noFill/>
        </p:spPr>
        <p:txBody>
          <a:bodyPr wrap="square" rtlCol="0">
            <a:spAutoFit/>
          </a:bodyPr>
          <a:lstStyle/>
          <a:p>
            <a:pPr algn="ctr">
              <a:lnSpc>
                <a:spcPct val="130000"/>
              </a:lnSpc>
            </a:pPr>
            <a:r>
              <a:rPr lang="zh-CN" altLang="en-US" sz="5400" b="1">
                <a:solidFill>
                  <a:srgbClr val="C00000"/>
                </a:solidFill>
                <a:sym typeface="+mn-ea"/>
              </a:rPr>
              <a:t>谢谢大家，</a:t>
            </a:r>
          </a:p>
          <a:p>
            <a:pPr algn="ctr">
              <a:lnSpc>
                <a:spcPct val="130000"/>
              </a:lnSpc>
            </a:pPr>
            <a:r>
              <a:rPr lang="zh-CN" altLang="en-US" sz="5400" b="1">
                <a:solidFill>
                  <a:srgbClr val="C00000"/>
                </a:solidFill>
                <a:sym typeface="+mn-ea"/>
              </a:rPr>
              <a:t>请批评指正！</a:t>
            </a:r>
          </a:p>
        </p:txBody>
      </p:sp>
      <p:sp>
        <p:nvSpPr>
          <p:cNvPr id="4" name="文本框 3"/>
          <p:cNvSpPr txBox="1"/>
          <p:nvPr/>
        </p:nvSpPr>
        <p:spPr>
          <a:xfrm>
            <a:off x="467360" y="4735830"/>
            <a:ext cx="6228715" cy="1876425"/>
          </a:xfrm>
          <a:prstGeom prst="rect">
            <a:avLst/>
          </a:prstGeom>
          <a:noFill/>
        </p:spPr>
        <p:txBody>
          <a:bodyPr wrap="square" rtlCol="0">
            <a:spAutoFit/>
          </a:bodyPr>
          <a:lstStyle/>
          <a:p>
            <a:pPr>
              <a:lnSpc>
                <a:spcPct val="120000"/>
              </a:lnSpc>
            </a:pPr>
            <a:r>
              <a:rPr lang="zh-CN" altLang="en-US" sz="2000" dirty="0">
                <a:latin typeface="宋体" panose="02010600030101010101" pitchFamily="2" charset="-122"/>
                <a:ea typeface="宋体" panose="02010600030101010101" pitchFamily="2" charset="-122"/>
                <a:cs typeface="宋体" panose="02010600030101010101" pitchFamily="2" charset="-122"/>
              </a:rPr>
              <a:t>小组分工：</a:t>
            </a:r>
          </a:p>
          <a:p>
            <a:pPr>
              <a:lnSpc>
                <a:spcPct val="120000"/>
              </a:lnSpc>
            </a:pP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陈屹峰：知识</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问答、项目报告、</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PPT</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制作</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cs typeface="宋体" panose="02010600030101010101" pitchFamily="2" charset="-122"/>
              </a:rPr>
              <a:t>和隆：知识可视化、系统部署、</a:t>
            </a:r>
            <a:r>
              <a:rPr lang="en-US" altLang="zh-CN" sz="2000" dirty="0">
                <a:latin typeface="宋体" panose="02010600030101010101" pitchFamily="2" charset="-122"/>
                <a:ea typeface="宋体" panose="02010600030101010101" pitchFamily="2" charset="-122"/>
                <a:cs typeface="宋体" panose="02010600030101010101" pitchFamily="2" charset="-122"/>
              </a:rPr>
              <a:t>PPT</a:t>
            </a:r>
            <a:r>
              <a:rPr lang="zh-CN" altLang="en-US" sz="2000" dirty="0">
                <a:latin typeface="宋体" panose="02010600030101010101" pitchFamily="2" charset="-122"/>
                <a:ea typeface="宋体" panose="02010600030101010101" pitchFamily="2" charset="-122"/>
                <a:cs typeface="宋体" panose="02010600030101010101" pitchFamily="2" charset="-122"/>
              </a:rPr>
              <a:t>制作</a:t>
            </a:r>
          </a:p>
          <a:p>
            <a:pPr>
              <a:lnSpc>
                <a:spcPct val="120000"/>
              </a:lnSpc>
            </a:pPr>
            <a:r>
              <a:rPr lang="zh-CN" altLang="en-US" sz="2000" dirty="0">
                <a:latin typeface="宋体" panose="02010600030101010101" pitchFamily="2" charset="-122"/>
                <a:ea typeface="宋体" panose="02010600030101010101" pitchFamily="2" charset="-122"/>
                <a:cs typeface="宋体" panose="02010600030101010101" pitchFamily="2" charset="-122"/>
              </a:rPr>
              <a:t>修曾琪：知识抽取、图谱构建、</a:t>
            </a:r>
            <a:r>
              <a:rPr lang="en-US" altLang="zh-CN" sz="2000" dirty="0">
                <a:latin typeface="宋体" panose="02010600030101010101" pitchFamily="2" charset="-122"/>
                <a:ea typeface="宋体" panose="02010600030101010101" pitchFamily="2" charset="-122"/>
                <a:cs typeface="宋体" panose="02010600030101010101" pitchFamily="2" charset="-122"/>
              </a:rPr>
              <a:t>PPT</a:t>
            </a:r>
            <a:r>
              <a:rPr lang="zh-CN" altLang="en-US" sz="2000" dirty="0">
                <a:latin typeface="宋体" panose="02010600030101010101" pitchFamily="2" charset="-122"/>
                <a:ea typeface="宋体" panose="02010600030101010101" pitchFamily="2" charset="-122"/>
                <a:cs typeface="宋体" panose="02010600030101010101" pitchFamily="2" charset="-122"/>
              </a:rPr>
              <a:t>制作</a:t>
            </a:r>
          </a:p>
          <a:p>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知识图谱大作业展示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4" name="内容占位符 1"/>
          <p:cNvSpPr>
            <a:spLocks noGrp="1"/>
          </p:cNvSpPr>
          <p:nvPr/>
        </p:nvSpPr>
        <p:spPr>
          <a:xfrm>
            <a:off x="2101850" y="2861310"/>
            <a:ext cx="7988935" cy="994410"/>
          </a:xfrm>
          <a:prstGeom prst="rect">
            <a:avLst/>
          </a:prstGeom>
        </p:spPr>
        <p:txBody>
          <a:bodyPr vert="horz" lIns="91440" tIns="45720" rIns="91440" bIns="45720" rtlCol="0"/>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5400" dirty="0"/>
              <a:t> 第一部分：知识抽取</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知识抽取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5</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551633" y="1991451"/>
            <a:ext cx="3922395" cy="1889941"/>
          </a:xfrm>
          <a:prstGeom prst="rect">
            <a:avLst/>
          </a:prstGeom>
          <a:noFill/>
        </p:spPr>
        <p:txBody>
          <a:bodyPr wrap="square" rtlCol="0">
            <a:spAutoFit/>
          </a:bodyPr>
          <a:lstStyle/>
          <a:p>
            <a:pPr>
              <a:lnSpc>
                <a:spcPct val="120000"/>
              </a:lnSpc>
            </a:pP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知识抽取过程采取半结构化知识抽取，爬取寻医问药网站</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hlinkClick r:id="rId2"/>
              </a:rPr>
              <a:t>http://jib.xywy.com/html/chuanranke.html</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 </a:t>
            </a:r>
          </a:p>
          <a:p>
            <a:pPr>
              <a:lnSpc>
                <a:spcPct val="120000"/>
              </a:lnSpc>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传染病科疾病</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259</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种</a:t>
            </a:r>
          </a:p>
        </p:txBody>
      </p:sp>
      <p:pic>
        <p:nvPicPr>
          <p:cNvPr id="8" name="图片 7" descr="表格&#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038" y="978527"/>
            <a:ext cx="7136067" cy="58057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知识抽取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6</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484184" y="1445169"/>
            <a:ext cx="5424487" cy="1594475"/>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400" dirty="0">
                <a:solidFill>
                  <a:schemeClr val="tx1"/>
                </a:solidFill>
                <a:latin typeface="黑体" panose="02010609060101010101" charset="-122"/>
                <a:ea typeface="黑体" panose="02010609060101010101" charset="-122"/>
                <a:cs typeface="宋体" panose="02010600030101010101" pitchFamily="2" charset="-122"/>
              </a:rPr>
              <a:t>爬虫思路为</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b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b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利用</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scrapy</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框架，在传染病疾病列表中提出所有子链接，在子链接（每个疾病）中针对不同模块解析相应信息</a:t>
            </a:r>
          </a:p>
        </p:txBody>
      </p:sp>
      <p:pic>
        <p:nvPicPr>
          <p:cNvPr id="8" name="图片 7" descr="图形用户界面, 文本&#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1094263"/>
            <a:ext cx="4433887" cy="5517681"/>
          </a:xfrm>
          <a:prstGeom prst="rect">
            <a:avLst/>
          </a:prstGeom>
        </p:spPr>
      </p:pic>
      <p:pic>
        <p:nvPicPr>
          <p:cNvPr id="11" name="图片 10" descr="文本, 信件&#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498" y="2708154"/>
            <a:ext cx="3584102" cy="39037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dirty="0"/>
              <a:t>知识图谱大作业展示</a:t>
            </a:r>
            <a:r>
              <a:rPr lang="en-US" altLang="zh-CN" dirty="0"/>
              <a:t>——</a:t>
            </a:r>
            <a:r>
              <a:rPr lang="zh-CN" altLang="en-US" dirty="0"/>
              <a:t>知识抽取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7</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453662" y="1419951"/>
            <a:ext cx="3922395" cy="3367268"/>
          </a:xfrm>
          <a:prstGeom prst="rect">
            <a:avLst/>
          </a:prstGeom>
          <a:noFill/>
        </p:spPr>
        <p:txBody>
          <a:bodyPr wrap="square" rtlCol="0">
            <a:spAutoFit/>
          </a:bodyPr>
          <a:lstStyle/>
          <a:p>
            <a:pPr>
              <a:lnSpc>
                <a:spcPct val="120000"/>
              </a:lnSpc>
            </a:pP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最终将数据解析为</a:t>
            </a:r>
            <a:r>
              <a:rPr lang="en-US" altLang="zh-CN" sz="2000" dirty="0" err="1">
                <a:solidFill>
                  <a:schemeClr val="tx1"/>
                </a:solidFill>
                <a:latin typeface="宋体" panose="02010600030101010101" pitchFamily="2" charset="-122"/>
                <a:ea typeface="宋体" panose="02010600030101010101" pitchFamily="2" charset="-122"/>
                <a:cs typeface="宋体" panose="02010600030101010101" pitchFamily="2" charset="-122"/>
              </a:rPr>
              <a:t>json</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格式并保存，储存内容包括传染病病名称（</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name</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），传染病简介，传染病预防，症状，是否支持医保，得病概率，有无易感人群，得病方式，治疗方式，治疗周期，治疗概率，常见治疗药物，检查方法，推荐食用，不可食用食品，推荐药物，药物细节</a:t>
            </a:r>
          </a:p>
        </p:txBody>
      </p:sp>
      <p:pic>
        <p:nvPicPr>
          <p:cNvPr id="5" name="图片 4" descr="文本&#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955" y="1162549"/>
            <a:ext cx="6446532" cy="5127415"/>
          </a:xfrm>
          <a:prstGeom prst="rect">
            <a:avLst/>
          </a:prstGeom>
        </p:spPr>
      </p:pic>
      <p:pic>
        <p:nvPicPr>
          <p:cNvPr id="9" name="图片 8"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955" y="1112549"/>
            <a:ext cx="5977891" cy="5350108"/>
          </a:xfrm>
          <a:prstGeom prst="rect">
            <a:avLst/>
          </a:prstGeom>
        </p:spPr>
      </p:pic>
      <p:pic>
        <p:nvPicPr>
          <p:cNvPr id="11" name="图片 10" descr="文本&#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3955" y="1055454"/>
            <a:ext cx="6446532" cy="5350109"/>
          </a:xfrm>
          <a:prstGeom prst="rect">
            <a:avLst/>
          </a:prstGeom>
        </p:spPr>
      </p:pic>
      <p:pic>
        <p:nvPicPr>
          <p:cNvPr id="13" name="图片 12" descr="文本&#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3074" y="1083952"/>
            <a:ext cx="5777153" cy="54073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知识图谱大作业展示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8</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4" name="内容占位符 1"/>
          <p:cNvSpPr>
            <a:spLocks noGrp="1"/>
          </p:cNvSpPr>
          <p:nvPr/>
        </p:nvSpPr>
        <p:spPr>
          <a:xfrm>
            <a:off x="2101850" y="2861310"/>
            <a:ext cx="7988935" cy="994410"/>
          </a:xfrm>
          <a:prstGeom prst="rect">
            <a:avLst/>
          </a:prstGeom>
        </p:spPr>
        <p:txBody>
          <a:bodyPr vert="horz" lIns="91440" tIns="45720" rIns="91440" bIns="45720" rtlCol="0"/>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5400" dirty="0"/>
              <a:t>第二部分：图谱构建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02640" y="494030"/>
            <a:ext cx="5977890" cy="502920"/>
          </a:xfrm>
        </p:spPr>
        <p:txBody>
          <a:bodyPr>
            <a:normAutofit fontScale="97500"/>
          </a:bodyPr>
          <a:lstStyle/>
          <a:p>
            <a:r>
              <a:rPr lang="zh-CN" altLang="en-US"/>
              <a:t>知识图谱大作业展示</a:t>
            </a:r>
            <a:r>
              <a:rPr lang="en-US" altLang="zh-CN"/>
              <a:t>——</a:t>
            </a:r>
            <a:r>
              <a:rPr lang="zh-CN" altLang="en-US"/>
              <a:t>知识可视化</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9</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126746" y="2104807"/>
            <a:ext cx="4740275" cy="3585210"/>
          </a:xfrm>
          <a:prstGeom prst="rect">
            <a:avLst/>
          </a:prstGeom>
          <a:noFill/>
        </p:spPr>
        <p:txBody>
          <a:bodyPr wrap="square" rtlCol="0">
            <a:noAutofit/>
          </a:bodyPr>
          <a:lstStyle/>
          <a:p>
            <a:pPr marL="342900" indent="-342900">
              <a:lnSpc>
                <a:spcPct val="12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采用</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py2neo</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接口，并利用</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neo4j-community-4.4.15</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软件，来构建知识图谱</a:t>
            </a:r>
            <a:endPar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cs typeface="宋体" panose="02010600030101010101" pitchFamily="2" charset="-122"/>
              </a:rPr>
              <a:t>将抽取出的</a:t>
            </a:r>
            <a:r>
              <a:rPr lang="en-US" altLang="zh-CN" sz="2000" dirty="0" err="1">
                <a:latin typeface="宋体" panose="02010600030101010101" pitchFamily="2" charset="-122"/>
                <a:ea typeface="宋体" panose="02010600030101010101" pitchFamily="2" charset="-122"/>
                <a:cs typeface="宋体" panose="02010600030101010101" pitchFamily="2" charset="-122"/>
              </a:rPr>
              <a:t>Json</a:t>
            </a:r>
            <a:r>
              <a:rPr lang="zh-CN" altLang="en-US" sz="2000" dirty="0">
                <a:latin typeface="宋体" panose="02010600030101010101" pitchFamily="2" charset="-122"/>
                <a:ea typeface="宋体" panose="02010600030101010101" pitchFamily="2" charset="-122"/>
                <a:cs typeface="宋体" panose="02010600030101010101" pitchFamily="2" charset="-122"/>
              </a:rPr>
              <a:t>格式数据储存在图数据库中</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2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20000"/>
              </a:lnSpc>
              <a:buFont typeface="Arial" panose="020B0604020202020204" pitchFamily="34" charset="0"/>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33705" y="1273810"/>
            <a:ext cx="4737735" cy="830997"/>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基于</a:t>
            </a:r>
            <a:r>
              <a:rPr lang="en-US" altLang="zh-CN" sz="2400" dirty="0">
                <a:latin typeface="黑体" panose="02010609060101010101" charset="-122"/>
                <a:ea typeface="黑体" panose="02010609060101010101" charset="-122"/>
              </a:rPr>
              <a:t>Neo4j</a:t>
            </a:r>
            <a:r>
              <a:rPr lang="zh-CN" altLang="en-US" sz="2400" dirty="0">
                <a:latin typeface="黑体" panose="02010609060101010101" charset="-122"/>
                <a:ea typeface="黑体" panose="02010609060101010101" charset="-122"/>
              </a:rPr>
              <a:t>的知识图谱构建，存储检索</a:t>
            </a:r>
          </a:p>
        </p:txBody>
      </p:sp>
      <p:pic>
        <p:nvPicPr>
          <p:cNvPr id="7" name="图片 6" descr="图表, 气泡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0370" y="1885315"/>
            <a:ext cx="6660457" cy="3170195"/>
          </a:xfrm>
          <a:prstGeom prst="rect">
            <a:avLst/>
          </a:prstGeom>
        </p:spPr>
      </p:pic>
      <p:pic>
        <p:nvPicPr>
          <p:cNvPr id="10" name="图片 9" descr="图形用户界面, 文本&#10;&#10;中度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46" y="4057073"/>
            <a:ext cx="5229732" cy="132301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JiMGEzZTlkOWYwNTgzNGNmNDU0Y2E0MGEyZmQzOGEifQ=="/>
  <p:tag name="KSO_WPP_MARK_KEY" val="687f80b5-3a33-412b-b593-b89aa5f12c61"/>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560,&quot;width&quot;:22956}"/>
</p:tagLst>
</file>

<file path=ppt/theme/theme1.xml><?xml version="1.0" encoding="utf-8"?>
<a:theme xmlns:a="http://schemas.openxmlformats.org/drawingml/2006/main" name="1_主题5">
  <a:themeElements>
    <a:clrScheme name="房利美">
      <a:dk1>
        <a:srgbClr val="000000"/>
      </a:dk1>
      <a:lt1>
        <a:srgbClr val="FFFFFF"/>
      </a:lt1>
      <a:dk2>
        <a:srgbClr val="768394"/>
      </a:dk2>
      <a:lt2>
        <a:srgbClr val="F0F0F0"/>
      </a:lt2>
      <a:accent1>
        <a:srgbClr val="D03D33"/>
      </a:accent1>
      <a:accent2>
        <a:srgbClr val="3583D1"/>
      </a:accent2>
      <a:accent3>
        <a:srgbClr val="E2623F"/>
      </a:accent3>
      <a:accent4>
        <a:srgbClr val="BA4827"/>
      </a:accent4>
      <a:accent5>
        <a:srgbClr val="2B6CAC"/>
      </a:accent5>
      <a:accent6>
        <a:srgbClr val="B93612"/>
      </a:accent6>
      <a:hlink>
        <a:srgbClr val="FC3702"/>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3008</Words>
  <Application>Microsoft Office PowerPoint</Application>
  <PresentationFormat>宽屏</PresentationFormat>
  <Paragraphs>295</Paragraphs>
  <Slides>39</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MicrosoftYaHei</vt:lpstr>
      <vt:lpstr>等线</vt:lpstr>
      <vt:lpstr>黑体</vt:lpstr>
      <vt:lpstr>宋体</vt:lpstr>
      <vt:lpstr>微软雅黑</vt:lpstr>
      <vt:lpstr>Arial</vt:lpstr>
      <vt:lpstr>Consolas</vt:lpstr>
      <vt:lpstr>Open Sans</vt:lpstr>
      <vt:lpstr>Wingdings</vt:lpstr>
      <vt:lpstr>1_主题5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SYC_buaa</dc:creator>
  <cp:lastModifiedBy>Teacher</cp:lastModifiedBy>
  <cp:revision>584</cp:revision>
  <dcterms:created xsi:type="dcterms:W3CDTF">2021-07-31T10:11:00Z</dcterms:created>
  <dcterms:modified xsi:type="dcterms:W3CDTF">2022-12-22T15:56:12Z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A16880D0232F457E856A6CEEFDE1C93B</vt:lpwstr>
  </property>
  <property fmtid="{D5CDD505-2E9C-101B-9397-08002B2CF9AE}" pid="3" name="KSOProductBuildVer">
    <vt:lpwstr>2052-11.1.0.12763</vt:lpwstr>
  </property>
</Properties>
</file>